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18" r:id="rId1"/>
  </p:sldMasterIdLst>
  <p:sldIdLst>
    <p:sldId id="309" r:id="rId2"/>
    <p:sldId id="305" r:id="rId3"/>
    <p:sldId id="306" r:id="rId4"/>
    <p:sldId id="257" r:id="rId5"/>
    <p:sldId id="258" r:id="rId6"/>
    <p:sldId id="259" r:id="rId7"/>
    <p:sldId id="260" r:id="rId8"/>
    <p:sldId id="261" r:id="rId9"/>
    <p:sldId id="308" r:id="rId10"/>
    <p:sldId id="310" r:id="rId11"/>
    <p:sldId id="311" r:id="rId12"/>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1320"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C1DCC513-F8CE-44A6-BC8A-E34CC599A52B}" type="datetimeFigureOut">
              <a:rPr lang="ru-RU" smtClean="0"/>
              <a:pPr>
                <a:defRPr/>
              </a:pPr>
              <a:t>21.02.2018</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B6D9A9D6-9D24-42AE-BA2E-020D072AD4DE}" type="slidenum">
              <a:rPr lang="ru-RU" altLang="ru-RU" smtClean="0"/>
              <a:pPr/>
              <a:t>‹#›</a:t>
            </a:fld>
            <a:endParaRPr lang="ru-RU" altLang="ru-RU"/>
          </a:p>
        </p:txBody>
      </p:sp>
    </p:spTree>
    <p:extLst>
      <p:ext uri="{BB962C8B-B14F-4D97-AF65-F5344CB8AC3E}">
        <p14:creationId xmlns="" xmlns:p14="http://schemas.microsoft.com/office/powerpoint/2010/main" val="2135182648"/>
      </p:ext>
    </p:extLst>
  </p:cSld>
  <p:clrMapOvr>
    <a:masterClrMapping/>
  </p:clrMapOvr>
  <p:transition spd="slow">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97E27EB4-DCB2-400E-B7DC-3518D699B1E7}" type="datetimeFigureOut">
              <a:rPr lang="ru-RU" smtClean="0"/>
              <a:pPr>
                <a:defRPr/>
              </a:pPr>
              <a:t>21.02.2018</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41CF071A-8B28-4B44-B0E8-0A83A5B5FEAE}" type="slidenum">
              <a:rPr lang="ru-RU" altLang="ru-RU" smtClean="0"/>
              <a:pPr/>
              <a:t>‹#›</a:t>
            </a:fld>
            <a:endParaRPr lang="ru-RU" altLang="ru-RU"/>
          </a:p>
        </p:txBody>
      </p:sp>
    </p:spTree>
    <p:extLst>
      <p:ext uri="{BB962C8B-B14F-4D97-AF65-F5344CB8AC3E}">
        <p14:creationId xmlns="" xmlns:p14="http://schemas.microsoft.com/office/powerpoint/2010/main" val="4031419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97E27EB4-DCB2-400E-B7DC-3518D699B1E7}" type="datetimeFigureOut">
              <a:rPr lang="ru-RU" smtClean="0"/>
              <a:pPr>
                <a:defRPr/>
              </a:pPr>
              <a:t>21.02.2018</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41CF071A-8B28-4B44-B0E8-0A83A5B5FEAE}" type="slidenum">
              <a:rPr lang="ru-RU" altLang="ru-RU" smtClean="0"/>
              <a:pPr/>
              <a:t>‹#›</a:t>
            </a:fld>
            <a:endParaRPr lang="ru-RU" alt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805867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97E27EB4-DCB2-400E-B7DC-3518D699B1E7}" type="datetimeFigureOut">
              <a:rPr lang="ru-RU" smtClean="0"/>
              <a:pPr>
                <a:defRPr/>
              </a:pPr>
              <a:t>21.02.2018</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41CF071A-8B28-4B44-B0E8-0A83A5B5FEAE}" type="slidenum">
              <a:rPr lang="ru-RU" altLang="ru-RU" smtClean="0"/>
              <a:pPr/>
              <a:t>‹#›</a:t>
            </a:fld>
            <a:endParaRPr lang="ru-RU" altLang="ru-RU"/>
          </a:p>
        </p:txBody>
      </p:sp>
    </p:spTree>
    <p:extLst>
      <p:ext uri="{BB962C8B-B14F-4D97-AF65-F5344CB8AC3E}">
        <p14:creationId xmlns="" xmlns:p14="http://schemas.microsoft.com/office/powerpoint/2010/main" val="3706975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97E27EB4-DCB2-400E-B7DC-3518D699B1E7}" type="datetimeFigureOut">
              <a:rPr lang="ru-RU" smtClean="0"/>
              <a:pPr>
                <a:defRPr/>
              </a:pPr>
              <a:t>21.02.2018</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41CF071A-8B28-4B44-B0E8-0A83A5B5FEAE}" type="slidenum">
              <a:rPr lang="ru-RU" altLang="ru-RU" smtClean="0"/>
              <a:pPr/>
              <a:t>‹#›</a:t>
            </a:fld>
            <a:endParaRPr lang="ru-RU" alt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3577390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97E27EB4-DCB2-400E-B7DC-3518D699B1E7}" type="datetimeFigureOut">
              <a:rPr lang="ru-RU" smtClean="0"/>
              <a:pPr>
                <a:defRPr/>
              </a:pPr>
              <a:t>21.02.2018</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41CF071A-8B28-4B44-B0E8-0A83A5B5FEAE}" type="slidenum">
              <a:rPr lang="ru-RU" altLang="ru-RU" smtClean="0"/>
              <a:pPr/>
              <a:t>‹#›</a:t>
            </a:fld>
            <a:endParaRPr lang="ru-RU" altLang="ru-RU"/>
          </a:p>
        </p:txBody>
      </p:sp>
    </p:spTree>
    <p:extLst>
      <p:ext uri="{BB962C8B-B14F-4D97-AF65-F5344CB8AC3E}">
        <p14:creationId xmlns="" xmlns:p14="http://schemas.microsoft.com/office/powerpoint/2010/main" val="14070374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5BCBB0CB-5760-4664-8D09-61C692823A03}" type="datetimeFigureOut">
              <a:rPr lang="ru-RU" smtClean="0"/>
              <a:pPr>
                <a:defRPr/>
              </a:pPr>
              <a:t>21.02.2018</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11766425-600F-48C8-BD2D-A9BDF2C898FA}" type="slidenum">
              <a:rPr lang="ru-RU" altLang="ru-RU" smtClean="0"/>
              <a:pPr/>
              <a:t>‹#›</a:t>
            </a:fld>
            <a:endParaRPr lang="ru-RU" altLang="ru-RU"/>
          </a:p>
        </p:txBody>
      </p:sp>
    </p:spTree>
    <p:extLst>
      <p:ext uri="{BB962C8B-B14F-4D97-AF65-F5344CB8AC3E}">
        <p14:creationId xmlns="" xmlns:p14="http://schemas.microsoft.com/office/powerpoint/2010/main" val="547906028"/>
      </p:ext>
    </p:extLst>
  </p:cSld>
  <p:clrMapOvr>
    <a:masterClrMapping/>
  </p:clrMapOvr>
  <p:transition spd="slow">
    <p:comb/>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EA4FA32D-02B6-4127-B039-B40EDF0D40DA}" type="datetimeFigureOut">
              <a:rPr lang="ru-RU" smtClean="0"/>
              <a:pPr>
                <a:defRPr/>
              </a:pPr>
              <a:t>21.02.2018</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D357D856-7C2B-4563-815A-096A367760B4}" type="slidenum">
              <a:rPr lang="ru-RU" altLang="ru-RU" smtClean="0"/>
              <a:pPr/>
              <a:t>‹#›</a:t>
            </a:fld>
            <a:endParaRPr lang="ru-RU" altLang="ru-RU"/>
          </a:p>
        </p:txBody>
      </p:sp>
    </p:spTree>
    <p:extLst>
      <p:ext uri="{BB962C8B-B14F-4D97-AF65-F5344CB8AC3E}">
        <p14:creationId xmlns="" xmlns:p14="http://schemas.microsoft.com/office/powerpoint/2010/main" val="4103907255"/>
      </p:ext>
    </p:extLst>
  </p:cSld>
  <p:clrMapOvr>
    <a:masterClrMapping/>
  </p:clrMapOvr>
  <p:transition spd="slow">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F990E627-0029-40D2-ACBE-C6101990B6A6}" type="datetimeFigureOut">
              <a:rPr lang="ru-RU" smtClean="0"/>
              <a:pPr>
                <a:defRPr/>
              </a:pPr>
              <a:t>21.02.2018</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FE73D329-50F4-4497-BEB6-4F908600305A}" type="slidenum">
              <a:rPr lang="ru-RU" altLang="ru-RU" smtClean="0"/>
              <a:pPr/>
              <a:t>‹#›</a:t>
            </a:fld>
            <a:endParaRPr lang="ru-RU" altLang="ru-RU"/>
          </a:p>
        </p:txBody>
      </p:sp>
    </p:spTree>
    <p:extLst>
      <p:ext uri="{BB962C8B-B14F-4D97-AF65-F5344CB8AC3E}">
        <p14:creationId xmlns="" xmlns:p14="http://schemas.microsoft.com/office/powerpoint/2010/main" val="4214261281"/>
      </p:ext>
    </p:extLst>
  </p:cSld>
  <p:clrMapOvr>
    <a:masterClrMapping/>
  </p:clrMapOvr>
  <p:transition spd="slow">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4D49BC6C-15CD-4F38-AD2C-5F585A87309A}" type="datetimeFigureOut">
              <a:rPr lang="ru-RU" smtClean="0"/>
              <a:pPr>
                <a:defRPr/>
              </a:pPr>
              <a:t>21.02.2018</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392C443C-BF9B-4514-87DB-B2CBC0CF6C0C}" type="slidenum">
              <a:rPr lang="ru-RU" altLang="ru-RU" smtClean="0"/>
              <a:pPr/>
              <a:t>‹#›</a:t>
            </a:fld>
            <a:endParaRPr lang="ru-RU" altLang="ru-RU"/>
          </a:p>
        </p:txBody>
      </p:sp>
    </p:spTree>
    <p:extLst>
      <p:ext uri="{BB962C8B-B14F-4D97-AF65-F5344CB8AC3E}">
        <p14:creationId xmlns="" xmlns:p14="http://schemas.microsoft.com/office/powerpoint/2010/main" val="1626699571"/>
      </p:ext>
    </p:extLst>
  </p:cSld>
  <p:clrMapOvr>
    <a:masterClrMapping/>
  </p:clrMapOvr>
  <p:transition spd="slow">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fld id="{AE03D7BC-9102-4A6D-A7CC-7CF010A21427}" type="datetimeFigureOut">
              <a:rPr lang="ru-RU" smtClean="0"/>
              <a:pPr>
                <a:defRPr/>
              </a:pPr>
              <a:t>21.02.2018</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1B7C8FA3-328F-480F-964D-975BC159C38D}" type="slidenum">
              <a:rPr lang="ru-RU" altLang="ru-RU" smtClean="0"/>
              <a:pPr/>
              <a:t>‹#›</a:t>
            </a:fld>
            <a:endParaRPr lang="ru-RU" altLang="ru-RU"/>
          </a:p>
        </p:txBody>
      </p:sp>
    </p:spTree>
    <p:extLst>
      <p:ext uri="{BB962C8B-B14F-4D97-AF65-F5344CB8AC3E}">
        <p14:creationId xmlns="" xmlns:p14="http://schemas.microsoft.com/office/powerpoint/2010/main" val="3539227802"/>
      </p:ext>
    </p:extLst>
  </p:cSld>
  <p:clrMapOvr>
    <a:masterClrMapping/>
  </p:clrMapOvr>
  <p:transition spd="slow">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7C479AE2-BC0F-4E8F-BE34-508AEED8659C}" type="datetimeFigureOut">
              <a:rPr lang="ru-RU" smtClean="0"/>
              <a:pPr>
                <a:defRPr/>
              </a:pPr>
              <a:t>21.02.2018</a:t>
            </a:fld>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fld id="{20828643-B5E6-4AA4-A5BE-1E062AC6A8A8}" type="slidenum">
              <a:rPr lang="ru-RU" altLang="ru-RU" smtClean="0"/>
              <a:pPr/>
              <a:t>‹#›</a:t>
            </a:fld>
            <a:endParaRPr lang="ru-RU" altLang="ru-RU"/>
          </a:p>
        </p:txBody>
      </p:sp>
    </p:spTree>
    <p:extLst>
      <p:ext uri="{BB962C8B-B14F-4D97-AF65-F5344CB8AC3E}">
        <p14:creationId xmlns="" xmlns:p14="http://schemas.microsoft.com/office/powerpoint/2010/main" val="1463664967"/>
      </p:ext>
    </p:extLst>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fld id="{EBFD16E0-1C37-4D59-9EA1-A0B8FB9D9572}" type="datetimeFigureOut">
              <a:rPr lang="ru-RU" smtClean="0"/>
              <a:pPr>
                <a:defRPr/>
              </a:pPr>
              <a:t>21.02.2018</a:t>
            </a:fld>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fld id="{5FAFD3E4-2E33-40A9-8C4E-618DB60A68DF}" type="slidenum">
              <a:rPr lang="ru-RU" altLang="ru-RU" smtClean="0"/>
              <a:pPr/>
              <a:t>‹#›</a:t>
            </a:fld>
            <a:endParaRPr lang="ru-RU" altLang="ru-RU"/>
          </a:p>
        </p:txBody>
      </p:sp>
    </p:spTree>
    <p:extLst>
      <p:ext uri="{BB962C8B-B14F-4D97-AF65-F5344CB8AC3E}">
        <p14:creationId xmlns="" xmlns:p14="http://schemas.microsoft.com/office/powerpoint/2010/main" val="3693617237"/>
      </p:ext>
    </p:extLst>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0EDC5F4-F899-4156-BC7F-A446951B2E5A}" type="datetimeFigureOut">
              <a:rPr lang="ru-RU" smtClean="0"/>
              <a:pPr>
                <a:defRPr/>
              </a:pPr>
              <a:t>21.02.2018</a:t>
            </a:fld>
            <a:endParaRPr lang="ru-RU"/>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fld id="{1D65BB0E-A307-4190-BF9F-D638A99A0C4B}" type="slidenum">
              <a:rPr lang="ru-RU" altLang="ru-RU" smtClean="0"/>
              <a:pPr/>
              <a:t>‹#›</a:t>
            </a:fld>
            <a:endParaRPr lang="ru-RU" altLang="ru-RU"/>
          </a:p>
        </p:txBody>
      </p:sp>
    </p:spTree>
    <p:extLst>
      <p:ext uri="{BB962C8B-B14F-4D97-AF65-F5344CB8AC3E}">
        <p14:creationId xmlns="" xmlns:p14="http://schemas.microsoft.com/office/powerpoint/2010/main" val="2891591337"/>
      </p:ext>
    </p:extLst>
  </p:cSld>
  <p:clrMapOvr>
    <a:masterClrMapping/>
  </p:clrMapOvr>
  <p:transition spd="slow">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A5C29C13-CE82-482F-B8B1-F93342CAB3A0}" type="datetimeFigureOut">
              <a:rPr lang="ru-RU" smtClean="0"/>
              <a:pPr>
                <a:defRPr/>
              </a:pPr>
              <a:t>21.02.2018</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12F2E0AC-2A43-4B33-BCFB-7304ECD9F517}" type="slidenum">
              <a:rPr lang="ru-RU" altLang="ru-RU" smtClean="0"/>
              <a:pPr/>
              <a:t>‹#›</a:t>
            </a:fld>
            <a:endParaRPr lang="ru-RU" altLang="ru-RU"/>
          </a:p>
        </p:txBody>
      </p:sp>
    </p:spTree>
    <p:extLst>
      <p:ext uri="{BB962C8B-B14F-4D97-AF65-F5344CB8AC3E}">
        <p14:creationId xmlns="" xmlns:p14="http://schemas.microsoft.com/office/powerpoint/2010/main" val="3733091216"/>
      </p:ext>
    </p:extLst>
  </p:cSld>
  <p:clrMapOvr>
    <a:masterClrMapping/>
  </p:clrMapOvr>
  <p:transition spd="slow">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82A36F20-5126-40B4-9AEF-971D8407CF3A}" type="datetimeFigureOut">
              <a:rPr lang="ru-RU" smtClean="0"/>
              <a:pPr>
                <a:defRPr/>
              </a:pPr>
              <a:t>21.02.2018</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BB543489-6FF4-4B1F-8D4B-FFC786CD5178}" type="slidenum">
              <a:rPr lang="ru-RU" altLang="ru-RU" smtClean="0"/>
              <a:pPr/>
              <a:t>‹#›</a:t>
            </a:fld>
            <a:endParaRPr lang="ru-RU" altLang="ru-RU"/>
          </a:p>
        </p:txBody>
      </p:sp>
    </p:spTree>
    <p:extLst>
      <p:ext uri="{BB962C8B-B14F-4D97-AF65-F5344CB8AC3E}">
        <p14:creationId xmlns="" xmlns:p14="http://schemas.microsoft.com/office/powerpoint/2010/main" val="4039291791"/>
      </p:ext>
    </p:extLst>
  </p:cSld>
  <p:clrMapOvr>
    <a:masterClrMapping/>
  </p:clrMapOvr>
  <p:transition spd="slow">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97E27EB4-DCB2-400E-B7DC-3518D699B1E7}" type="datetimeFigureOut">
              <a:rPr lang="ru-RU" smtClean="0"/>
              <a:pPr>
                <a:defRPr/>
              </a:pPr>
              <a:t>21.02.2018</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1CF071A-8B28-4B44-B0E8-0A83A5B5FEAE}" type="slidenum">
              <a:rPr lang="ru-RU" altLang="ru-RU" smtClean="0"/>
              <a:pPr/>
              <a:t>‹#›</a:t>
            </a:fld>
            <a:endParaRPr lang="ru-RU" altLang="ru-RU"/>
          </a:p>
        </p:txBody>
      </p:sp>
    </p:spTree>
    <p:extLst>
      <p:ext uri="{BB962C8B-B14F-4D97-AF65-F5344CB8AC3E}">
        <p14:creationId xmlns="" xmlns:p14="http://schemas.microsoft.com/office/powerpoint/2010/main" val="2981281621"/>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transition spd="slow">
    <p:comb/>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algn="ctr"/>
            <a:r>
              <a:rPr lang="ru-RU" sz="3100" dirty="0">
                <a:solidFill>
                  <a:schemeClr val="accent2">
                    <a:lumMod val="75000"/>
                  </a:schemeClr>
                </a:solidFill>
                <a:latin typeface="Times New Roman" pitchFamily="18" charset="0"/>
                <a:cs typeface="Times New Roman" pitchFamily="18" charset="0"/>
              </a:rPr>
              <a:t>Исполнение бюджета михайловского сельского поселения </a:t>
            </a:r>
            <a:r>
              <a:rPr lang="ru-RU" sz="3100" dirty="0" err="1">
                <a:solidFill>
                  <a:schemeClr val="accent2">
                    <a:lumMod val="75000"/>
                  </a:schemeClr>
                </a:solidFill>
                <a:latin typeface="Times New Roman" pitchFamily="18" charset="0"/>
                <a:cs typeface="Times New Roman" pitchFamily="18" charset="0"/>
              </a:rPr>
              <a:t>тацинского</a:t>
            </a:r>
            <a:r>
              <a:rPr lang="ru-RU" sz="3100" dirty="0">
                <a:solidFill>
                  <a:schemeClr val="accent2">
                    <a:lumMod val="75000"/>
                  </a:schemeClr>
                </a:solidFill>
                <a:latin typeface="Times New Roman" pitchFamily="18" charset="0"/>
                <a:cs typeface="Times New Roman" pitchFamily="18" charset="0"/>
              </a:rPr>
              <a:t> района за </a:t>
            </a:r>
            <a:r>
              <a:rPr lang="ru-RU" sz="3100" dirty="0" smtClean="0">
                <a:solidFill>
                  <a:schemeClr val="accent2">
                    <a:lumMod val="75000"/>
                  </a:schemeClr>
                </a:solidFill>
                <a:latin typeface="Times New Roman" pitchFamily="18" charset="0"/>
                <a:cs typeface="Times New Roman" pitchFamily="18" charset="0"/>
              </a:rPr>
              <a:t>2016 год</a:t>
            </a:r>
            <a:r>
              <a:rPr lang="ru-RU" dirty="0">
                <a:solidFill>
                  <a:schemeClr val="accent6">
                    <a:lumMod val="75000"/>
                  </a:schemeClr>
                </a:solidFill>
              </a:rPr>
              <a:t/>
            </a:r>
            <a:br>
              <a:rPr lang="ru-RU" dirty="0">
                <a:solidFill>
                  <a:schemeClr val="accent6">
                    <a:lumMod val="75000"/>
                  </a:schemeClr>
                </a:solidFill>
              </a:rPr>
            </a:br>
            <a:endParaRPr lang="ru-RU" dirty="0"/>
          </a:p>
        </p:txBody>
      </p:sp>
      <p:pic>
        <p:nvPicPr>
          <p:cNvPr id="1026" name="Picture 2" descr="C:\Users\ADMIN\Desktop\фото на бюджет\aaf5df0dd2a7d5b44df082de9a887caf.jpg"/>
          <p:cNvPicPr>
            <a:picLocks noGrp="1" noChangeAspect="1" noChangeArrowheads="1"/>
          </p:cNvPicPr>
          <p:nvPr>
            <p:ph idx="1"/>
          </p:nvPr>
        </p:nvPicPr>
        <p:blipFill>
          <a:blip r:embed="rId2" cstate="print"/>
          <a:srcRect/>
          <a:stretch>
            <a:fillRect/>
          </a:stretch>
        </p:blipFill>
        <p:spPr bwMode="auto">
          <a:xfrm>
            <a:off x="609600" y="2116183"/>
            <a:ext cx="6731726" cy="3984171"/>
          </a:xfrm>
          <a:prstGeom prst="rect">
            <a:avLst/>
          </a:prstGeom>
          <a:noFill/>
        </p:spPr>
      </p:pic>
    </p:spTree>
    <p:extLst>
      <p:ext uri="{BB962C8B-B14F-4D97-AF65-F5344CB8AC3E}">
        <p14:creationId xmlns="" xmlns:p14="http://schemas.microsoft.com/office/powerpoint/2010/main" val="3169799609"/>
      </p:ext>
    </p:extLst>
  </p:cSld>
  <p:clrMapOvr>
    <a:masterClrMapping/>
  </p:clrMapOvr>
  <p:transition spd="slow">
    <p:comb/>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Социальное обеспечение</a:t>
            </a:r>
            <a:endParaRPr lang="ru-RU" dirty="0"/>
          </a:p>
        </p:txBody>
      </p:sp>
      <p:sp>
        <p:nvSpPr>
          <p:cNvPr id="3" name="Содержимое 2"/>
          <p:cNvSpPr>
            <a:spLocks noGrp="1"/>
          </p:cNvSpPr>
          <p:nvPr>
            <p:ph idx="1"/>
          </p:nvPr>
        </p:nvSpPr>
        <p:spPr/>
        <p:txBody>
          <a:bodyPr/>
          <a:lstStyle/>
          <a:p>
            <a:pPr marL="0" indent="0" algn="just">
              <a:buNone/>
            </a:pPr>
            <a:r>
              <a:rPr lang="ru-RU" dirty="0" smtClean="0">
                <a:latin typeface="Times New Roman" panose="02020603050405020304" pitchFamily="18" charset="0"/>
                <a:cs typeface="Times New Roman" panose="02020603050405020304" pitchFamily="18" charset="0"/>
              </a:rPr>
              <a:t>Бюджетные ассигнования по разделу «Социальное обеспечение» за  2016 год составили  189,5 тыс. рублей. </a:t>
            </a:r>
          </a:p>
          <a:p>
            <a:pPr marL="0" indent="0" algn="just">
              <a:buNone/>
            </a:pPr>
            <a:r>
              <a:rPr lang="ru-RU" dirty="0" smtClean="0">
                <a:latin typeface="Times New Roman" panose="02020603050405020304" pitchFamily="18" charset="0"/>
                <a:cs typeface="Times New Roman" panose="02020603050405020304" pitchFamily="18" charset="0"/>
              </a:rPr>
              <a:t>По данному разделу учтены расходы на выплату государственной пенсии за выслугу лет муниципальным служащим</a:t>
            </a:r>
          </a:p>
          <a:p>
            <a:endParaRPr lang="ru-RU" dirty="0"/>
          </a:p>
        </p:txBody>
      </p:sp>
    </p:spTree>
  </p:cSld>
  <p:clrMapOvr>
    <a:masterClrMapping/>
  </p:clrMapOvr>
  <p:transition spd="slow">
    <p:comb/>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Физическая культура и спорт</a:t>
            </a:r>
            <a:endParaRPr lang="ru-RU" dirty="0"/>
          </a:p>
        </p:txBody>
      </p:sp>
      <p:sp>
        <p:nvSpPr>
          <p:cNvPr id="3" name="Содержимое 2"/>
          <p:cNvSpPr>
            <a:spLocks noGrp="1"/>
          </p:cNvSpPr>
          <p:nvPr>
            <p:ph idx="1"/>
          </p:nvPr>
        </p:nvSpPr>
        <p:spPr/>
        <p:txBody>
          <a:bodyPr/>
          <a:lstStyle/>
          <a:p>
            <a:pPr marL="0" indent="0" algn="just">
              <a:buNone/>
            </a:pPr>
            <a:r>
              <a:rPr lang="ru-RU" dirty="0" smtClean="0">
                <a:latin typeface="Times New Roman" panose="02020603050405020304" pitchFamily="18" charset="0"/>
                <a:cs typeface="Times New Roman" panose="02020603050405020304" pitchFamily="18" charset="0"/>
              </a:rPr>
              <a:t>Бюджетные ассигнования по подразделу «Массовый спорт» за  2016 год составили 42,1 тыс. рублей. </a:t>
            </a:r>
          </a:p>
          <a:p>
            <a:pPr marL="0" indent="0" algn="just">
              <a:buNone/>
            </a:pPr>
            <a:r>
              <a:rPr lang="ru-RU" dirty="0" smtClean="0">
                <a:latin typeface="Times New Roman" panose="02020603050405020304" pitchFamily="18" charset="0"/>
                <a:cs typeface="Times New Roman" panose="02020603050405020304" pitchFamily="18" charset="0"/>
              </a:rPr>
              <a:t>По данному разделу учтены расходы на организацию и проведение физкультурных и массовых мероприятий</a:t>
            </a:r>
          </a:p>
        </p:txBody>
      </p:sp>
    </p:spTree>
  </p:cSld>
  <p:clrMapOvr>
    <a:masterClrMapping/>
  </p:clrMapOvr>
  <p:transition spd="slow">
    <p:comb/>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defRPr/>
            </a:pPr>
            <a:r>
              <a:rPr lang="ru-RU" sz="2800" dirty="0" smtClean="0"/>
              <a:t>Доход бюджета сельского поселения </a:t>
            </a:r>
            <a:br>
              <a:rPr lang="ru-RU" sz="2800" dirty="0" smtClean="0"/>
            </a:br>
            <a:r>
              <a:rPr lang="ru-RU" sz="2800" dirty="0" smtClean="0"/>
              <a:t>за 1-полугодие 2016 года</a:t>
            </a:r>
            <a:endParaRPr lang="ru-RU" sz="2800" dirty="0"/>
          </a:p>
        </p:txBody>
      </p:sp>
      <p:graphicFrame>
        <p:nvGraphicFramePr>
          <p:cNvPr id="11347" name="Group 83"/>
          <p:cNvGraphicFramePr>
            <a:graphicFrameLocks noGrp="1"/>
          </p:cNvGraphicFramePr>
          <p:nvPr>
            <p:ph idx="1"/>
            <p:extLst>
              <p:ext uri="{D42A27DB-BD31-4B8C-83A1-F6EECF244321}">
                <p14:modId xmlns="" xmlns:p14="http://schemas.microsoft.com/office/powerpoint/2010/main" val="2557520408"/>
              </p:ext>
            </p:extLst>
          </p:nvPr>
        </p:nvGraphicFramePr>
        <p:xfrm>
          <a:off x="468313" y="1484313"/>
          <a:ext cx="8094662" cy="4329112"/>
        </p:xfrm>
        <a:graphic>
          <a:graphicData uri="http://schemas.openxmlformats.org/drawingml/2006/table">
            <a:tbl>
              <a:tblPr/>
              <a:tblGrid>
                <a:gridCol w="4175125"/>
                <a:gridCol w="1223962"/>
                <a:gridCol w="1296988"/>
                <a:gridCol w="1398587"/>
              </a:tblGrid>
              <a:tr h="9572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900" b="1" i="0" u="none" strike="noStrike" cap="none" normalizeH="0" baseline="0" dirty="0" smtClean="0">
                          <a:ln>
                            <a:noFill/>
                          </a:ln>
                          <a:solidFill>
                            <a:srgbClr val="000000"/>
                          </a:solidFill>
                          <a:effectLst/>
                          <a:latin typeface="Arial" charset="0"/>
                          <a:cs typeface="Arial" charset="0"/>
                        </a:rPr>
                        <a:t> </a:t>
                      </a:r>
                      <a:endParaRPr kumimoji="0" lang="ru-RU" altLang="ru-RU" sz="1100" b="1" i="0" u="none" strike="noStrike" cap="none" normalizeH="0" baseline="0" dirty="0" smtClean="0">
                        <a:ln>
                          <a:noFill/>
                        </a:ln>
                        <a:solidFill>
                          <a:srgbClr val="000000"/>
                        </a:solidFill>
                        <a:effectLst/>
                        <a:latin typeface="Arial" charset="0"/>
                        <a:cs typeface="Times New Roman" pitchFamily="18" charset="0"/>
                      </a:endParaRPr>
                    </a:p>
                  </a:txBody>
                  <a:tcPr marL="59670" marR="5967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100" b="1" i="0" u="none" strike="noStrike" cap="none" normalizeH="0" baseline="0" dirty="0" smtClean="0">
                          <a:ln>
                            <a:noFill/>
                          </a:ln>
                          <a:solidFill>
                            <a:srgbClr val="000000"/>
                          </a:solidFill>
                          <a:effectLst/>
                          <a:latin typeface="Arial" charset="0"/>
                          <a:cs typeface="Arial" charset="0"/>
                        </a:rPr>
                        <a:t>План на 2016 год</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100" b="1" i="0" u="none" strike="noStrike" cap="none" normalizeH="0" baseline="0" dirty="0" smtClean="0">
                          <a:ln>
                            <a:noFill/>
                          </a:ln>
                          <a:solidFill>
                            <a:srgbClr val="000000"/>
                          </a:solidFill>
                          <a:effectLst/>
                          <a:latin typeface="Arial" charset="0"/>
                          <a:cs typeface="Arial" charset="0"/>
                        </a:rPr>
                        <a:t>(с учетом</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100" b="1" i="0" u="none" strike="noStrike" cap="none" normalizeH="0" baseline="0" dirty="0" smtClean="0">
                          <a:ln>
                            <a:noFill/>
                          </a:ln>
                          <a:solidFill>
                            <a:srgbClr val="000000"/>
                          </a:solidFill>
                          <a:effectLst/>
                          <a:latin typeface="Arial" charset="0"/>
                          <a:cs typeface="Arial" charset="0"/>
                        </a:rPr>
                        <a:t> изменений)</a:t>
                      </a:r>
                      <a:endParaRPr kumimoji="0" lang="ru-RU" altLang="ru-RU" sz="1100" b="1" i="0" u="none" strike="noStrike" cap="none" normalizeH="0" baseline="0" dirty="0" smtClean="0">
                        <a:ln>
                          <a:noFill/>
                        </a:ln>
                        <a:solidFill>
                          <a:srgbClr val="000000"/>
                        </a:solidFill>
                        <a:effectLst/>
                        <a:latin typeface="Arial" charset="0"/>
                        <a:cs typeface="Times New Roman" pitchFamily="18" charset="0"/>
                      </a:endParaRPr>
                    </a:p>
                  </a:txBody>
                  <a:tcPr marL="59670" marR="5967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100" b="1" i="0" u="none" strike="noStrike" cap="none" normalizeH="0" baseline="0" dirty="0" smtClean="0">
                          <a:ln>
                            <a:noFill/>
                          </a:ln>
                          <a:solidFill>
                            <a:srgbClr val="000000"/>
                          </a:solidFill>
                          <a:effectLst/>
                          <a:latin typeface="Arial" charset="0"/>
                          <a:cs typeface="Arial" charset="0"/>
                        </a:rPr>
                        <a:t>Исполнение за  2016 год</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100" b="1" i="0" u="none" strike="noStrike" cap="none" normalizeH="0" baseline="0" dirty="0" smtClean="0">
                          <a:ln>
                            <a:noFill/>
                          </a:ln>
                          <a:solidFill>
                            <a:srgbClr val="000000"/>
                          </a:solidFill>
                          <a:effectLst/>
                          <a:latin typeface="Arial" charset="0"/>
                          <a:cs typeface="Arial" charset="0"/>
                        </a:rPr>
                        <a:t> </a:t>
                      </a:r>
                      <a:endParaRPr kumimoji="0" lang="ru-RU" altLang="ru-RU" sz="1100" b="1" i="0" u="none" strike="noStrike" cap="none" normalizeH="0" baseline="0" dirty="0" smtClean="0">
                        <a:ln>
                          <a:noFill/>
                        </a:ln>
                        <a:solidFill>
                          <a:srgbClr val="000000"/>
                        </a:solidFill>
                        <a:effectLst/>
                        <a:latin typeface="Arial" charset="0"/>
                        <a:cs typeface="Times New Roman" pitchFamily="18" charset="0"/>
                      </a:endParaRPr>
                    </a:p>
                  </a:txBody>
                  <a:tcPr marL="59670" marR="5967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100" b="1" i="0" u="none" strike="noStrike" cap="none" normalizeH="0" baseline="0" dirty="0" smtClean="0">
                          <a:ln>
                            <a:noFill/>
                          </a:ln>
                          <a:solidFill>
                            <a:srgbClr val="000000"/>
                          </a:solidFill>
                          <a:effectLst/>
                          <a:latin typeface="Arial" charset="0"/>
                          <a:cs typeface="Times New Roman" pitchFamily="18" charset="0"/>
                        </a:rPr>
                        <a:t>Процент исполнения</a:t>
                      </a:r>
                    </a:p>
                  </a:txBody>
                  <a:tcPr marL="59670" marR="5967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100" b="1" i="0" u="none" strike="noStrike" cap="none" normalizeH="0" baseline="0" smtClean="0">
                          <a:ln>
                            <a:noFill/>
                          </a:ln>
                          <a:solidFill>
                            <a:srgbClr val="000000"/>
                          </a:solidFill>
                          <a:effectLst/>
                          <a:latin typeface="Arial" charset="0"/>
                          <a:cs typeface="Arial" charset="0"/>
                        </a:rPr>
                        <a:t>I</a:t>
                      </a:r>
                      <a:r>
                        <a:rPr kumimoji="0" lang="ru-RU" altLang="ru-RU" sz="1100" b="1" i="0" u="none" strike="noStrike" cap="none" normalizeH="0" baseline="0" smtClean="0">
                          <a:ln>
                            <a:noFill/>
                          </a:ln>
                          <a:solidFill>
                            <a:srgbClr val="000000"/>
                          </a:solidFill>
                          <a:effectLst/>
                          <a:latin typeface="Arial" charset="0"/>
                          <a:cs typeface="Arial" charset="0"/>
                        </a:rPr>
                        <a:t>. Доходы, всего</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100" b="1" i="0" u="none" strike="noStrike" cap="none" normalizeH="0" baseline="0" smtClean="0">
                          <a:ln>
                            <a:noFill/>
                          </a:ln>
                          <a:solidFill>
                            <a:srgbClr val="000000"/>
                          </a:solidFill>
                          <a:effectLst/>
                          <a:latin typeface="Arial" charset="0"/>
                          <a:cs typeface="Arial" charset="0"/>
                        </a:rPr>
                        <a:t> </a:t>
                      </a:r>
                      <a:endParaRPr kumimoji="0" lang="ru-RU" altLang="ru-RU" sz="1100" b="1" i="0" u="none" strike="noStrike" cap="none" normalizeH="0" baseline="0" smtClean="0">
                        <a:ln>
                          <a:noFill/>
                        </a:ln>
                        <a:solidFill>
                          <a:srgbClr val="000000"/>
                        </a:solidFill>
                        <a:effectLst/>
                        <a:latin typeface="Arial" charset="0"/>
                        <a:cs typeface="Times New Roman" pitchFamily="18" charset="0"/>
                      </a:endParaRPr>
                    </a:p>
                  </a:txBody>
                  <a:tcPr marL="59670" marR="596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457200"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13197,7</a:t>
                      </a: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txBody>
                  <a:tcPr marL="68573" marR="685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457200"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13251,3</a:t>
                      </a:r>
                    </a:p>
                  </a:txBody>
                  <a:tcPr marL="68573" marR="685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457200"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100,4</a:t>
                      </a: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txBody>
                  <a:tcPr marL="68573" marR="685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12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100" b="1" i="0" u="none" strike="noStrike" cap="none" normalizeH="0" baseline="0" smtClean="0">
                          <a:ln>
                            <a:noFill/>
                          </a:ln>
                          <a:solidFill>
                            <a:srgbClr val="000000"/>
                          </a:solidFill>
                          <a:effectLst/>
                          <a:latin typeface="Arial" charset="0"/>
                          <a:cs typeface="Arial" charset="0"/>
                        </a:rPr>
                        <a:t>из них:</a:t>
                      </a:r>
                      <a:endParaRPr kumimoji="0" lang="ru-RU" altLang="ru-RU" sz="1100" b="1" i="0" u="none" strike="noStrike" cap="none" normalizeH="0" baseline="0" smtClean="0">
                        <a:ln>
                          <a:noFill/>
                        </a:ln>
                        <a:solidFill>
                          <a:srgbClr val="000000"/>
                        </a:solidFill>
                        <a:effectLst/>
                        <a:latin typeface="Arial" charset="0"/>
                        <a:cs typeface="Times New Roman" pitchFamily="18" charset="0"/>
                      </a:endParaRPr>
                    </a:p>
                  </a:txBody>
                  <a:tcPr marL="59670" marR="596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457200" algn="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txBody>
                  <a:tcPr marL="68573" marR="685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457200" algn="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457200" algn="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766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100" b="1" i="0" u="none" strike="noStrike" cap="none" normalizeH="0" baseline="0" smtClean="0">
                          <a:ln>
                            <a:noFill/>
                          </a:ln>
                          <a:solidFill>
                            <a:srgbClr val="000000"/>
                          </a:solidFill>
                          <a:effectLst/>
                          <a:latin typeface="Arial" charset="0"/>
                          <a:cs typeface="Arial" charset="0"/>
                        </a:rPr>
                        <a:t>Налоговые и неналоговые доходы</a:t>
                      </a:r>
                      <a:endParaRPr kumimoji="0" lang="ru-RU" altLang="ru-RU" sz="1100" b="1" i="0" u="none" strike="noStrike" cap="none" normalizeH="0" baseline="0" smtClean="0">
                        <a:ln>
                          <a:noFill/>
                        </a:ln>
                        <a:solidFill>
                          <a:srgbClr val="000000"/>
                        </a:solidFill>
                        <a:effectLst/>
                        <a:latin typeface="Arial" charset="0"/>
                        <a:cs typeface="Times New Roman" pitchFamily="18" charset="0"/>
                      </a:endParaRPr>
                    </a:p>
                  </a:txBody>
                  <a:tcPr marL="59670" marR="596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68263"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8181,9</a:t>
                      </a: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txBody>
                  <a:tcPr marL="68573" marR="685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68263" algn="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68263"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8235,5</a:t>
                      </a: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68263"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100,7</a:t>
                      </a: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12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100" b="1" i="0" u="none" strike="noStrike" cap="none" normalizeH="0" baseline="0" smtClean="0">
                          <a:ln>
                            <a:noFill/>
                          </a:ln>
                          <a:solidFill>
                            <a:srgbClr val="000000"/>
                          </a:solidFill>
                          <a:effectLst/>
                          <a:latin typeface="Arial" charset="0"/>
                          <a:cs typeface="Arial" charset="0"/>
                        </a:rPr>
                        <a:t>Безвозмездные поступления </a:t>
                      </a:r>
                      <a:endParaRPr kumimoji="0" lang="ru-RU" altLang="ru-RU" sz="1100" b="1" i="0" u="none" strike="noStrike" cap="none" normalizeH="0" baseline="0" smtClean="0">
                        <a:ln>
                          <a:noFill/>
                        </a:ln>
                        <a:solidFill>
                          <a:srgbClr val="000000"/>
                        </a:solidFill>
                        <a:effectLst/>
                        <a:latin typeface="Arial" charset="0"/>
                        <a:cs typeface="Times New Roman" pitchFamily="18" charset="0"/>
                      </a:endParaRPr>
                    </a:p>
                  </a:txBody>
                  <a:tcPr marL="59670" marR="596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68263"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5015,8</a:t>
                      </a:r>
                    </a:p>
                  </a:txBody>
                  <a:tcPr marL="68573" marR="685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68263"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5015,8</a:t>
                      </a: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68263"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100</a:t>
                      </a: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549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100" b="1" i="0" u="none" strike="noStrike" cap="none" normalizeH="0" baseline="0" smtClean="0">
                          <a:ln>
                            <a:noFill/>
                          </a:ln>
                          <a:solidFill>
                            <a:srgbClr val="000000"/>
                          </a:solidFill>
                          <a:effectLst/>
                          <a:latin typeface="Arial" charset="0"/>
                          <a:cs typeface="Arial" charset="0"/>
                        </a:rPr>
                        <a:t>- субвенция бюджету поселения на осуществление первичного воинского учета на территориях, где отсутствуют военные комиссариаты</a:t>
                      </a:r>
                      <a:endParaRPr kumimoji="0" lang="ru-RU" altLang="ru-RU" sz="1100" b="1" i="0" u="none" strike="noStrike" cap="none" normalizeH="0" baseline="0" smtClean="0">
                        <a:ln>
                          <a:noFill/>
                        </a:ln>
                        <a:solidFill>
                          <a:srgbClr val="000000"/>
                        </a:solidFill>
                        <a:effectLst/>
                        <a:latin typeface="Arial" charset="0"/>
                        <a:cs typeface="Times New Roman" pitchFamily="18" charset="0"/>
                      </a:endParaRPr>
                    </a:p>
                  </a:txBody>
                  <a:tcPr marL="59670" marR="596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68263"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174,8</a:t>
                      </a:r>
                    </a:p>
                  </a:txBody>
                  <a:tcPr marL="68573" marR="685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68263" algn="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68263"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174,8</a:t>
                      </a: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68263" algn="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68263"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100</a:t>
                      </a: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73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100" b="1" i="0" u="none" strike="noStrike" cap="none" normalizeH="0" baseline="0" smtClean="0">
                          <a:ln>
                            <a:noFill/>
                          </a:ln>
                          <a:solidFill>
                            <a:srgbClr val="000000"/>
                          </a:solidFill>
                          <a:effectLst/>
                          <a:latin typeface="Arial" charset="0"/>
                          <a:cs typeface="Arial" charset="0"/>
                        </a:rPr>
                        <a:t>- прочие субвенции бюджетам поселений</a:t>
                      </a:r>
                      <a:endParaRPr kumimoji="0" lang="ru-RU" altLang="ru-RU" sz="1100" b="1" i="0" u="none" strike="noStrike" cap="none" normalizeH="0" baseline="0" smtClean="0">
                        <a:ln>
                          <a:noFill/>
                        </a:ln>
                        <a:solidFill>
                          <a:srgbClr val="000000"/>
                        </a:solidFill>
                        <a:effectLst/>
                        <a:latin typeface="Arial" charset="0"/>
                        <a:cs typeface="Times New Roman" pitchFamily="18" charset="0"/>
                      </a:endParaRPr>
                    </a:p>
                  </a:txBody>
                  <a:tcPr marL="59670" marR="596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68263"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0,2</a:t>
                      </a:r>
                    </a:p>
                  </a:txBody>
                  <a:tcPr marL="68573" marR="685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68263"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0,2</a:t>
                      </a: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68263"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100</a:t>
                      </a: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12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100" b="1" i="0" u="none" strike="noStrike" cap="none" normalizeH="0" baseline="0" smtClean="0">
                          <a:ln>
                            <a:noFill/>
                          </a:ln>
                          <a:solidFill>
                            <a:srgbClr val="000000"/>
                          </a:solidFill>
                          <a:effectLst/>
                          <a:latin typeface="Arial" charset="0"/>
                          <a:cs typeface="Arial" charset="0"/>
                        </a:rPr>
                        <a:t>- иные межбюджетные трансферты</a:t>
                      </a:r>
                      <a:endParaRPr kumimoji="0" lang="ru-RU" altLang="ru-RU" sz="1100" b="1" i="0" u="none" strike="noStrike" cap="none" normalizeH="0" baseline="0" smtClean="0">
                        <a:ln>
                          <a:noFill/>
                        </a:ln>
                        <a:solidFill>
                          <a:srgbClr val="000000"/>
                        </a:solidFill>
                        <a:effectLst/>
                        <a:latin typeface="Arial" charset="0"/>
                        <a:cs typeface="Times New Roman" pitchFamily="18" charset="0"/>
                      </a:endParaRPr>
                    </a:p>
                  </a:txBody>
                  <a:tcPr marL="59670" marR="596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68263"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982,4</a:t>
                      </a:r>
                    </a:p>
                  </a:txBody>
                  <a:tcPr marL="68573" marR="685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68263"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982,4</a:t>
                      </a: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68263"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100</a:t>
                      </a: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100" b="1" i="0" u="none" strike="noStrike" cap="none" normalizeH="0" baseline="0" smtClean="0">
                          <a:ln>
                            <a:noFill/>
                          </a:ln>
                          <a:solidFill>
                            <a:srgbClr val="000000"/>
                          </a:solidFill>
                          <a:effectLst/>
                          <a:latin typeface="Arial" charset="0"/>
                          <a:cs typeface="Arial" charset="0"/>
                        </a:rPr>
                        <a:t> - дотация на выравнивание бюджетной обеспеченности</a:t>
                      </a:r>
                      <a:endParaRPr kumimoji="0" lang="ru-RU" altLang="ru-RU" sz="1100" b="1" i="0" u="none" strike="noStrike" cap="none" normalizeH="0" baseline="0" smtClean="0">
                        <a:ln>
                          <a:noFill/>
                        </a:ln>
                        <a:solidFill>
                          <a:srgbClr val="000000"/>
                        </a:solidFill>
                        <a:effectLst/>
                        <a:latin typeface="Arial" charset="0"/>
                        <a:cs typeface="Times New Roman" pitchFamily="18" charset="0"/>
                      </a:endParaRPr>
                    </a:p>
                  </a:txBody>
                  <a:tcPr marL="59670" marR="596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68263"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3858,4</a:t>
                      </a:r>
                    </a:p>
                  </a:txBody>
                  <a:tcPr marL="68573" marR="685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68263" algn="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68263"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3858,4</a:t>
                      </a: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68263" algn="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68263"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100</a:t>
                      </a:r>
                    </a:p>
                  </a:txBody>
                  <a:tcPr marL="68573" marR="685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100" b="1" i="0" u="none" strike="noStrike" cap="none" normalizeH="0" baseline="0" dirty="0" smtClean="0">
                          <a:ln>
                            <a:noFill/>
                          </a:ln>
                          <a:solidFill>
                            <a:srgbClr val="000000"/>
                          </a:solidFill>
                          <a:effectLst/>
                          <a:latin typeface="Arial" charset="0"/>
                          <a:cs typeface="Arial" charset="0"/>
                        </a:rPr>
                        <a:t>II</a:t>
                      </a:r>
                      <a:r>
                        <a:rPr kumimoji="0" lang="ru-RU" altLang="ru-RU" sz="1100" b="1" i="0" u="none" strike="noStrike" cap="none" normalizeH="0" baseline="0" dirty="0" smtClean="0">
                          <a:ln>
                            <a:noFill/>
                          </a:ln>
                          <a:solidFill>
                            <a:srgbClr val="000000"/>
                          </a:solidFill>
                          <a:effectLst/>
                          <a:latin typeface="Arial" charset="0"/>
                          <a:cs typeface="Arial" charset="0"/>
                        </a:rPr>
                        <a:t>. Расходы, всего</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100" b="1" i="0" u="none" strike="noStrike" cap="none" normalizeH="0" baseline="0" dirty="0" smtClean="0">
                          <a:ln>
                            <a:noFill/>
                          </a:ln>
                          <a:solidFill>
                            <a:srgbClr val="000000"/>
                          </a:solidFill>
                          <a:effectLst/>
                          <a:latin typeface="Arial" charset="0"/>
                          <a:cs typeface="Arial" charset="0"/>
                        </a:rPr>
                        <a:t> </a:t>
                      </a:r>
                      <a:endParaRPr kumimoji="0" lang="ru-RU" altLang="ru-RU" sz="1100" b="1" i="0" u="none" strike="noStrike" cap="none" normalizeH="0" baseline="0" dirty="0" smtClean="0">
                        <a:ln>
                          <a:noFill/>
                        </a:ln>
                        <a:solidFill>
                          <a:srgbClr val="000000"/>
                        </a:solidFill>
                        <a:effectLst/>
                        <a:latin typeface="Arial" charset="0"/>
                        <a:cs typeface="Times New Roman" pitchFamily="18" charset="0"/>
                      </a:endParaRPr>
                    </a:p>
                  </a:txBody>
                  <a:tcPr marL="59670" marR="596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457200"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12999,3</a:t>
                      </a:r>
                    </a:p>
                  </a:txBody>
                  <a:tcPr marL="68573" marR="685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457200" algn="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12999,3</a:t>
                      </a:r>
                    </a:p>
                    <a:p>
                      <a:pPr marL="0" marR="0" lvl="0" indent="457200" algn="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txBody>
                  <a:tcPr marL="68573" marR="685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457200"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100</a:t>
                      </a:r>
                    </a:p>
                  </a:txBody>
                  <a:tcPr marL="68573" marR="685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1100" b="1" i="0" u="none" strike="noStrike" cap="none" normalizeH="0" baseline="0" smtClean="0">
                          <a:ln>
                            <a:noFill/>
                          </a:ln>
                          <a:solidFill>
                            <a:srgbClr val="000000"/>
                          </a:solidFill>
                          <a:effectLst/>
                          <a:latin typeface="Arial" charset="0"/>
                          <a:cs typeface="Arial" charset="0"/>
                        </a:rPr>
                        <a:t>III</a:t>
                      </a:r>
                      <a:r>
                        <a:rPr kumimoji="0" lang="ru-RU" altLang="ru-RU" sz="1100" b="1" i="0" u="none" strike="noStrike" cap="none" normalizeH="0" baseline="0" smtClean="0">
                          <a:ln>
                            <a:noFill/>
                          </a:ln>
                          <a:solidFill>
                            <a:srgbClr val="000000"/>
                          </a:solidFill>
                          <a:effectLst/>
                          <a:latin typeface="Arial" charset="0"/>
                          <a:cs typeface="Arial" charset="0"/>
                        </a:rPr>
                        <a:t>. Дефицит (-), профицит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100" b="1" i="0" u="none" strike="noStrike" cap="none" normalizeH="0" baseline="0" smtClean="0">
                          <a:ln>
                            <a:noFill/>
                          </a:ln>
                          <a:solidFill>
                            <a:srgbClr val="000000"/>
                          </a:solidFill>
                          <a:effectLst/>
                          <a:latin typeface="Arial" charset="0"/>
                          <a:cs typeface="Arial" charset="0"/>
                        </a:rPr>
                        <a:t> </a:t>
                      </a:r>
                      <a:endParaRPr kumimoji="0" lang="ru-RU" altLang="ru-RU" sz="1100" b="1" i="0" u="none" strike="noStrike" cap="none" normalizeH="0" baseline="0" smtClean="0">
                        <a:ln>
                          <a:noFill/>
                        </a:ln>
                        <a:solidFill>
                          <a:srgbClr val="000000"/>
                        </a:solidFill>
                        <a:effectLst/>
                        <a:latin typeface="Arial" charset="0"/>
                        <a:cs typeface="Times New Roman" pitchFamily="18" charset="0"/>
                      </a:endParaRPr>
                    </a:p>
                  </a:txBody>
                  <a:tcPr marL="59670" marR="596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457200"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198,4</a:t>
                      </a: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txBody>
                  <a:tcPr marL="68573" marR="685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457200"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252.0</a:t>
                      </a:r>
                    </a:p>
                  </a:txBody>
                  <a:tcPr marL="68573" marR="685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457200" algn="r"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txBody>
                  <a:tcPr marL="68573" marR="685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11344" name="Rectangle 1"/>
          <p:cNvSpPr>
            <a:spLocks noChangeArrowheads="1"/>
          </p:cNvSpPr>
          <p:nvPr/>
        </p:nvSpPr>
        <p:spPr bwMode="auto">
          <a:xfrm>
            <a:off x="4716463" y="1077913"/>
            <a:ext cx="5724525" cy="307975"/>
          </a:xfrm>
          <a:prstGeom prst="rect">
            <a:avLst/>
          </a:prstGeom>
          <a:noFill/>
          <a:ln w="9525">
            <a:noFill/>
            <a:miter lim="800000"/>
            <a:headEnd/>
            <a:tailEnd/>
          </a:ln>
          <a:effectLst/>
        </p:spPr>
        <p:txBody>
          <a:bodyPr wrap="none" anchor="ctr">
            <a:spAutoFit/>
          </a:bodyPr>
          <a:lstStyle/>
          <a:p>
            <a:pPr indent="450850" algn="just"/>
            <a:r>
              <a:rPr lang="ru-RU" altLang="ru-RU" sz="1400">
                <a:ea typeface="Times New Roman" pitchFamily="18" charset="0"/>
              </a:rPr>
              <a:t>                                                              тыс. рублей                                     	</a:t>
            </a:r>
            <a:endParaRPr lang="ru-RU" altLang="ru-RU">
              <a:ea typeface="Times New Roman" pitchFamily="18"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1347"/>
                                        </p:tgtEl>
                                        <p:attrNameLst>
                                          <p:attrName>style.visibility</p:attrName>
                                        </p:attrNameLst>
                                      </p:cBhvr>
                                      <p:to>
                                        <p:strVal val="visible"/>
                                      </p:to>
                                    </p:set>
                                    <p:animEffect transition="in" filter="fade">
                                      <p:cBhvr>
                                        <p:cTn id="7" dur="1000"/>
                                        <p:tgtEl>
                                          <p:spTgt spid="11347"/>
                                        </p:tgtEl>
                                      </p:cBhvr>
                                    </p:animEffect>
                                    <p:anim calcmode="lin" valueType="num">
                                      <p:cBhvr>
                                        <p:cTn id="8" dur="1000" fill="hold"/>
                                        <p:tgtEl>
                                          <p:spTgt spid="11347"/>
                                        </p:tgtEl>
                                        <p:attrNameLst>
                                          <p:attrName>ppt_x</p:attrName>
                                        </p:attrNameLst>
                                      </p:cBhvr>
                                      <p:tavLst>
                                        <p:tav tm="0">
                                          <p:val>
                                            <p:strVal val="#ppt_x"/>
                                          </p:val>
                                        </p:tav>
                                        <p:tav tm="100000">
                                          <p:val>
                                            <p:strVal val="#ppt_x"/>
                                          </p:val>
                                        </p:tav>
                                      </p:tavLst>
                                    </p:anim>
                                    <p:anim calcmode="lin" valueType="num">
                                      <p:cBhvr>
                                        <p:cTn id="9" dur="1000" fill="hold"/>
                                        <p:tgtEl>
                                          <p:spTgt spid="113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defRPr/>
            </a:pPr>
            <a:r>
              <a:rPr lang="ru-RU" sz="3100" dirty="0" smtClean="0"/>
              <a:t>Расходы бюджета сельского поселения </a:t>
            </a:r>
            <a:br>
              <a:rPr lang="ru-RU" sz="3100" dirty="0" smtClean="0"/>
            </a:br>
            <a:r>
              <a:rPr lang="ru-RU" sz="3100" dirty="0" smtClean="0"/>
              <a:t>за 2016 год</a:t>
            </a:r>
            <a:r>
              <a:rPr lang="ru-RU" dirty="0" smtClean="0"/>
              <a:t>	</a:t>
            </a:r>
            <a:endParaRPr lang="ru-RU" dirty="0"/>
          </a:p>
        </p:txBody>
      </p:sp>
      <p:sp>
        <p:nvSpPr>
          <p:cNvPr id="14339" name="Объект 2"/>
          <p:cNvSpPr>
            <a:spLocks noGrp="1"/>
          </p:cNvSpPr>
          <p:nvPr>
            <p:ph idx="1"/>
          </p:nvPr>
        </p:nvSpPr>
        <p:spPr>
          <a:xfrm>
            <a:off x="1197735" y="2627290"/>
            <a:ext cx="5138671" cy="2807595"/>
          </a:xfrm>
        </p:spPr>
        <p:txBody>
          <a:bodyPr/>
          <a:lstStyle/>
          <a:p>
            <a:pPr marL="0" indent="0" algn="just">
              <a:buFont typeface="Wingdings 2" pitchFamily="18" charset="2"/>
              <a:buNone/>
            </a:pPr>
            <a:r>
              <a:rPr lang="ru-RU" altLang="ru-RU" dirty="0" smtClean="0"/>
              <a:t>Общий объем расходов бюджета сельского поселения за 2016  год составили 12999,3 тыс. рублей или 100,0 % к годовому плану</a:t>
            </a: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8686800" cy="1554163"/>
          </a:xfrm>
        </p:spPr>
        <p:txBody>
          <a:bodyPr/>
          <a:lstStyle/>
          <a:p>
            <a:pPr algn="ctr" eaLnBrk="1" fontAlgn="auto" hangingPunct="1">
              <a:spcAft>
                <a:spcPts val="0"/>
              </a:spcAft>
              <a:defRPr/>
            </a:pPr>
            <a:r>
              <a:rPr lang="ru-RU" sz="2800" dirty="0" smtClean="0"/>
              <a:t>Общегосударственные вопросы</a:t>
            </a:r>
            <a:endParaRPr lang="ru-RU" sz="2800" dirty="0"/>
          </a:p>
        </p:txBody>
      </p:sp>
      <p:sp>
        <p:nvSpPr>
          <p:cNvPr id="3" name="Содержимое 2"/>
          <p:cNvSpPr>
            <a:spLocks noGrp="1"/>
          </p:cNvSpPr>
          <p:nvPr>
            <p:ph idx="1"/>
          </p:nvPr>
        </p:nvSpPr>
        <p:spPr>
          <a:xfrm>
            <a:off x="991673" y="1268760"/>
            <a:ext cx="6040193" cy="4490690"/>
          </a:xfrm>
        </p:spPr>
        <p:txBody>
          <a:bodyPr>
            <a:normAutofit/>
          </a:bodyPr>
          <a:lstStyle/>
          <a:p>
            <a:pPr algn="just" eaLnBrk="1" hangingPunct="1">
              <a:lnSpc>
                <a:spcPct val="80000"/>
              </a:lnSpc>
              <a:buNone/>
            </a:pPr>
            <a:r>
              <a:rPr lang="ru-RU" sz="3000" dirty="0" smtClean="0"/>
              <a:t>   </a:t>
            </a:r>
            <a:r>
              <a:rPr lang="ru-RU" sz="2000" dirty="0" smtClean="0">
                <a:latin typeface="Times New Roman" panose="02020603050405020304" pitchFamily="18" charset="0"/>
                <a:cs typeface="Times New Roman" panose="02020603050405020304" pitchFamily="18" charset="0"/>
              </a:rPr>
              <a:t>Расходы по разделу «Общегосударственные вопросы» за 2016 год составили 4930,2 тыс. рублей или 100 процентов от расходов бюджета текущего года. По данному разделу учтены расходы по обеспечению деятельности Главы  сельского поселения, аппарата Администрации сельского поселения, обеспечение проведения выборов и референдумов и другие общегосударственные вопросы</a:t>
            </a:r>
          </a:p>
          <a:p>
            <a:pPr algn="just" eaLnBrk="1" hangingPunct="1">
              <a:lnSpc>
                <a:spcPct val="80000"/>
              </a:lnSpc>
              <a:buFont typeface="Wingdings 2" pitchFamily="18" charset="2"/>
              <a:buNone/>
            </a:pPr>
            <a:r>
              <a:rPr lang="ru-RU" sz="2000" dirty="0" smtClean="0">
                <a:latin typeface="Times New Roman" panose="02020603050405020304" pitchFamily="18" charset="0"/>
                <a:cs typeface="Times New Roman" panose="02020603050405020304" pitchFamily="18" charset="0"/>
              </a:rPr>
              <a:t> </a:t>
            </a:r>
          </a:p>
        </p:txBody>
      </p:sp>
      <p:pic>
        <p:nvPicPr>
          <p:cNvPr id="5" name="Рисунок 4"/>
          <p:cNvPicPr>
            <a:picLocks noChangeAspect="1"/>
          </p:cNvPicPr>
          <p:nvPr/>
        </p:nvPicPr>
        <p:blipFill>
          <a:blip cstate="print"/>
          <a:stretch>
            <a:fillRect/>
          </a:stretch>
        </p:blipFill>
        <p:spPr>
          <a:xfrm>
            <a:off x="179512" y="1700808"/>
            <a:ext cx="3552395" cy="2664296"/>
          </a:xfrm>
          <a:prstGeom prst="rect">
            <a:avLst/>
          </a:prstGeom>
          <a:ln>
            <a:noFill/>
          </a:ln>
          <a:effectLst>
            <a:softEdge rad="112500"/>
          </a:effectLst>
        </p:spPr>
      </p:pic>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eaLnBrk="1" fontAlgn="auto" hangingPunct="1">
              <a:spcAft>
                <a:spcPts val="0"/>
              </a:spcAft>
              <a:defRPr/>
            </a:pPr>
            <a:r>
              <a:rPr lang="ru-RU" b="1" dirty="0" smtClean="0"/>
              <a:t>Национальная оборона</a:t>
            </a:r>
            <a:r>
              <a:rPr lang="ru-RU" dirty="0" smtClean="0"/>
              <a:t/>
            </a:r>
            <a:br>
              <a:rPr lang="ru-RU" dirty="0" smtClean="0"/>
            </a:br>
            <a:endParaRPr lang="ru-RU" dirty="0"/>
          </a:p>
        </p:txBody>
      </p:sp>
      <p:sp>
        <p:nvSpPr>
          <p:cNvPr id="16387" name="Содержимое 2"/>
          <p:cNvSpPr>
            <a:spLocks noGrp="1"/>
          </p:cNvSpPr>
          <p:nvPr>
            <p:ph idx="1"/>
          </p:nvPr>
        </p:nvSpPr>
        <p:spPr>
          <a:xfrm>
            <a:off x="304800" y="1143000"/>
            <a:ext cx="6652512" cy="4937125"/>
          </a:xfrm>
        </p:spPr>
        <p:txBody>
          <a:bodyPr/>
          <a:lstStyle/>
          <a:p>
            <a:pPr algn="just" eaLnBrk="1" hangingPunct="1">
              <a:buNone/>
            </a:pPr>
            <a:r>
              <a:rPr lang="ru-RU" altLang="ru-RU" dirty="0" smtClean="0"/>
              <a:t>   </a:t>
            </a:r>
            <a:r>
              <a:rPr lang="ru-RU" altLang="ru-RU" dirty="0" smtClean="0">
                <a:latin typeface="Times New Roman" panose="02020603050405020304" pitchFamily="18" charset="0"/>
                <a:cs typeface="Times New Roman" panose="02020603050405020304" pitchFamily="18" charset="0"/>
              </a:rPr>
              <a:t>Расходы по разделу «Национальная оборона» за 2016 год составили 174,8 тыс. рублей при плане 174,8 тыс. рублей на 2016 год. </a:t>
            </a:r>
          </a:p>
          <a:p>
            <a:pPr algn="just" eaLnBrk="1" hangingPunct="1">
              <a:buFont typeface="Wingdings 2" pitchFamily="18" charset="2"/>
              <a:buNone/>
            </a:pPr>
            <a:r>
              <a:rPr lang="ru-RU" altLang="ru-RU" dirty="0" smtClean="0">
                <a:latin typeface="Times New Roman" panose="02020603050405020304" pitchFamily="18" charset="0"/>
                <a:cs typeface="Times New Roman" panose="02020603050405020304" pitchFamily="18" charset="0"/>
              </a:rPr>
              <a:t>   Средства выделены субъектом Российской Федерации на осуществление полномочий по первичному воинскому учету, на территориях где отсутствуют военные комиссариаты.</a:t>
            </a: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Effect transition="in" filter="fade">
                                      <p:cBhvr>
                                        <p:cTn id="14" dur="1000"/>
                                        <p:tgtEl>
                                          <p:spTgt spid="16387">
                                            <p:txEl>
                                              <p:pRg st="1" end="1"/>
                                            </p:txEl>
                                          </p:spTgt>
                                        </p:tgtEl>
                                      </p:cBhvr>
                                    </p:animEffect>
                                    <p:anim calcmode="lin" valueType="num">
                                      <p:cBhvr>
                                        <p:cTn id="15"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88640"/>
            <a:ext cx="8686800" cy="785818"/>
          </a:xfrm>
        </p:spPr>
        <p:txBody>
          <a:bodyPr>
            <a:noAutofit/>
          </a:bodyPr>
          <a:lstStyle/>
          <a:p>
            <a:pPr algn="ctr" eaLnBrk="1" fontAlgn="auto" hangingPunct="1">
              <a:spcAft>
                <a:spcPts val="0"/>
              </a:spcAft>
              <a:defRPr/>
            </a:pPr>
            <a:r>
              <a:rPr lang="ru-RU" sz="2800" b="1" dirty="0" smtClean="0"/>
              <a:t>Национальная безопасность и правоохранительная деятельность</a:t>
            </a:r>
            <a:endParaRPr lang="ru-RU" sz="2800" dirty="0"/>
          </a:p>
        </p:txBody>
      </p:sp>
      <p:sp>
        <p:nvSpPr>
          <p:cNvPr id="15363" name="Содержимое 2"/>
          <p:cNvSpPr>
            <a:spLocks noGrp="1"/>
          </p:cNvSpPr>
          <p:nvPr>
            <p:ph idx="1"/>
          </p:nvPr>
        </p:nvSpPr>
        <p:spPr>
          <a:xfrm>
            <a:off x="785611" y="1554163"/>
            <a:ext cx="6542468" cy="4611687"/>
          </a:xfrm>
        </p:spPr>
        <p:txBody>
          <a:bodyPr/>
          <a:lstStyle/>
          <a:p>
            <a:pPr marL="0" indent="0" algn="just">
              <a:buFont typeface="Wingdings 2" pitchFamily="18" charset="2"/>
              <a:buNone/>
            </a:pPr>
            <a:endParaRPr lang="ru-RU" sz="2400" dirty="0" smtClean="0"/>
          </a:p>
          <a:p>
            <a:pPr marL="0" indent="0" algn="just">
              <a:buFont typeface="Wingdings 2" pitchFamily="18" charset="2"/>
              <a:buNone/>
            </a:pPr>
            <a:r>
              <a:rPr lang="ru-RU" sz="1600" dirty="0" smtClean="0"/>
              <a:t>Бюджетные ассигнования по данному разделу за 2016 год составили 235,9 тыс. рублей.</a:t>
            </a:r>
          </a:p>
          <a:p>
            <a:pPr marL="0" indent="0" algn="just">
              <a:buFont typeface="Wingdings 2" pitchFamily="18" charset="2"/>
              <a:buNone/>
            </a:pPr>
            <a:r>
              <a:rPr lang="ru-RU" sz="1600" dirty="0" smtClean="0"/>
              <a:t>Бюджетные ассигнования были использованы  на:</a:t>
            </a:r>
          </a:p>
          <a:p>
            <a:pPr marL="0" indent="0" algn="just">
              <a:buNone/>
            </a:pPr>
            <a:r>
              <a:rPr lang="ru-RU" sz="1600" dirty="0" smtClean="0"/>
              <a:t>- согласно соглашений о передаче полномочий на содержание и организацию деятельности аварийно-спасательных служб, защиту населения и территории от чрезвычайных ситуаций природного и техногенного характера, гражданская оборона на территории поселения, обеспечение пожарной безопасности и другие вопросы в области национальной безопасности и правоохранительной деятельности</a:t>
            </a: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barn(inVertical)">
                                      <p:cBhvr>
                                        <p:cTn id="7" dur="500"/>
                                        <p:tgtEl>
                                          <p:spTgt spid="15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barn(inVertical)">
                                      <p:cBhvr>
                                        <p:cTn id="12" dur="500"/>
                                        <p:tgtEl>
                                          <p:spTgt spid="153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5363">
                                            <p:txEl>
                                              <p:pRg st="3" end="3"/>
                                            </p:txEl>
                                          </p:spTgt>
                                        </p:tgtEl>
                                        <p:attrNameLst>
                                          <p:attrName>style.visibility</p:attrName>
                                        </p:attrNameLst>
                                      </p:cBhvr>
                                      <p:to>
                                        <p:strVal val="visible"/>
                                      </p:to>
                                    </p:set>
                                    <p:animEffect transition="in" filter="barn(inVertical)">
                                      <p:cBhvr>
                                        <p:cTn id="17"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0877" y="0"/>
            <a:ext cx="8686800" cy="522296"/>
          </a:xfrm>
        </p:spPr>
        <p:txBody>
          <a:bodyPr>
            <a:normAutofit fontScale="90000"/>
          </a:bodyPr>
          <a:lstStyle/>
          <a:p>
            <a:pPr algn="ctr" eaLnBrk="1" fontAlgn="auto" hangingPunct="1">
              <a:spcAft>
                <a:spcPts val="0"/>
              </a:spcAft>
              <a:defRPr/>
            </a:pPr>
            <a:r>
              <a:rPr lang="ru-RU" b="1" dirty="0" smtClean="0"/>
              <a:t/>
            </a:r>
            <a:br>
              <a:rPr lang="ru-RU" b="1" dirty="0" smtClean="0"/>
            </a:br>
            <a:r>
              <a:rPr lang="ru-RU" b="1" dirty="0" smtClean="0"/>
              <a:t/>
            </a:r>
            <a:br>
              <a:rPr lang="ru-RU" b="1" dirty="0" smtClean="0"/>
            </a:br>
            <a:r>
              <a:rPr lang="ru-RU" b="1" dirty="0" smtClean="0"/>
              <a:t>национальная экономика</a:t>
            </a:r>
            <a:endParaRPr lang="ru-RU" dirty="0"/>
          </a:p>
        </p:txBody>
      </p:sp>
      <p:sp>
        <p:nvSpPr>
          <p:cNvPr id="16387" name="Содержимое 2"/>
          <p:cNvSpPr>
            <a:spLocks noGrp="1"/>
          </p:cNvSpPr>
          <p:nvPr>
            <p:ph idx="1"/>
          </p:nvPr>
        </p:nvSpPr>
        <p:spPr>
          <a:xfrm>
            <a:off x="927278" y="1854558"/>
            <a:ext cx="5962919" cy="4225567"/>
          </a:xfrm>
        </p:spPr>
        <p:txBody>
          <a:bodyPr>
            <a:normAutofit/>
          </a:bodyPr>
          <a:lstStyle/>
          <a:p>
            <a:pPr marL="0" indent="0">
              <a:buNone/>
            </a:pPr>
            <a:r>
              <a:rPr lang="ru-RU" sz="2000" dirty="0" smtClean="0">
                <a:latin typeface="Times New Roman" panose="02020603050405020304" pitchFamily="18" charset="0"/>
                <a:cs typeface="Times New Roman" panose="02020603050405020304" pitchFamily="18" charset="0"/>
              </a:rPr>
              <a:t>Бюджетные ассигнования по данному разделу за 2016 год составили 2339,9 тыс. рублей.</a:t>
            </a:r>
          </a:p>
          <a:p>
            <a:pPr marL="0" indent="0">
              <a:buFont typeface="Wingdings 2" pitchFamily="18" charset="2"/>
              <a:buNone/>
            </a:pPr>
            <a:endParaRPr lang="ru-RU" sz="2000" dirty="0" smtClean="0">
              <a:latin typeface="Times New Roman" panose="02020603050405020304" pitchFamily="18" charset="0"/>
              <a:cs typeface="Times New Roman" panose="02020603050405020304" pitchFamily="18" charset="0"/>
            </a:endParaRPr>
          </a:p>
          <a:p>
            <a:pPr marL="0" indent="0">
              <a:buFont typeface="Wingdings 2" pitchFamily="18" charset="2"/>
              <a:buNone/>
            </a:pPr>
            <a:r>
              <a:rPr lang="ru-RU" sz="2000" dirty="0" smtClean="0">
                <a:latin typeface="Times New Roman" panose="02020603050405020304" pitchFamily="18" charset="0"/>
                <a:cs typeface="Times New Roman" panose="02020603050405020304" pitchFamily="18" charset="0"/>
              </a:rPr>
              <a:t>Бюджетные ассигнования были использованы  на:</a:t>
            </a:r>
          </a:p>
          <a:p>
            <a:pPr marL="0" indent="0"/>
            <a:r>
              <a:rPr lang="ru-RU" sz="2000" dirty="0" smtClean="0">
                <a:latin typeface="Times New Roman" panose="02020603050405020304" pitchFamily="18" charset="0"/>
                <a:cs typeface="Times New Roman" panose="02020603050405020304" pitchFamily="18" charset="0"/>
              </a:rPr>
              <a:t>- на содержание дорог местного значения.</a:t>
            </a:r>
            <a:endParaRPr lang="ru-RU" altLang="ru-RU" sz="2000" dirty="0" smtClean="0">
              <a:latin typeface="Times New Roman" panose="02020603050405020304" pitchFamily="18" charset="0"/>
              <a:cs typeface="Times New Roman" panose="02020603050405020304" pitchFamily="18"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387">
                                            <p:txEl>
                                              <p:pRg st="2" end="2"/>
                                            </p:txEl>
                                          </p:spTgt>
                                        </p:tgtEl>
                                        <p:attrNameLst>
                                          <p:attrName>style.visibility</p:attrName>
                                        </p:attrNameLst>
                                      </p:cBhvr>
                                      <p:to>
                                        <p:strVal val="visible"/>
                                      </p:to>
                                    </p:set>
                                    <p:animEffect transition="in" filter="fade">
                                      <p:cBhvr>
                                        <p:cTn id="14" dur="1000"/>
                                        <p:tgtEl>
                                          <p:spTgt spid="16387">
                                            <p:txEl>
                                              <p:pRg st="2" end="2"/>
                                            </p:txEl>
                                          </p:spTgt>
                                        </p:tgtEl>
                                      </p:cBhvr>
                                    </p:animEffect>
                                    <p:anim calcmode="lin" valueType="num">
                                      <p:cBhvr>
                                        <p:cTn id="15"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387">
                                            <p:txEl>
                                              <p:pRg st="3" end="3"/>
                                            </p:txEl>
                                          </p:spTgt>
                                        </p:tgtEl>
                                        <p:attrNameLst>
                                          <p:attrName>style.visibility</p:attrName>
                                        </p:attrNameLst>
                                      </p:cBhvr>
                                      <p:to>
                                        <p:strVal val="visible"/>
                                      </p:to>
                                    </p:set>
                                    <p:animEffect transition="in" filter="fade">
                                      <p:cBhvr>
                                        <p:cTn id="21" dur="1000"/>
                                        <p:tgtEl>
                                          <p:spTgt spid="16387">
                                            <p:txEl>
                                              <p:pRg st="3" end="3"/>
                                            </p:txEl>
                                          </p:spTgt>
                                        </p:tgtEl>
                                      </p:cBhvr>
                                    </p:animEffect>
                                    <p:anim calcmode="lin" valueType="num">
                                      <p:cBhvr>
                                        <p:cTn id="22"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638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eaLnBrk="1" fontAlgn="auto" hangingPunct="1">
              <a:spcAft>
                <a:spcPts val="0"/>
              </a:spcAft>
              <a:defRPr/>
            </a:pPr>
            <a:r>
              <a:rPr lang="ru-RU" dirty="0" smtClean="0"/>
              <a:t>Жилищно-коммунальное хозяйство</a:t>
            </a:r>
            <a:endParaRPr lang="ru-RU" dirty="0"/>
          </a:p>
        </p:txBody>
      </p:sp>
      <p:sp>
        <p:nvSpPr>
          <p:cNvPr id="3" name="Объект 2"/>
          <p:cNvSpPr>
            <a:spLocks noGrp="1"/>
          </p:cNvSpPr>
          <p:nvPr>
            <p:ph idx="1"/>
          </p:nvPr>
        </p:nvSpPr>
        <p:spPr>
          <a:xfrm>
            <a:off x="609599" y="2160590"/>
            <a:ext cx="6347714" cy="4278847"/>
          </a:xfrm>
        </p:spPr>
        <p:txBody>
          <a:bodyPr>
            <a:normAutofit fontScale="62500" lnSpcReduction="20000"/>
          </a:bodyPr>
          <a:lstStyle/>
          <a:p>
            <a:pPr marL="0" indent="0">
              <a:buNone/>
            </a:pPr>
            <a:r>
              <a:rPr lang="ru-RU" sz="2200" dirty="0" smtClean="0">
                <a:latin typeface="Times New Roman" panose="02020603050405020304" pitchFamily="18" charset="0"/>
                <a:cs typeface="Times New Roman" panose="02020603050405020304" pitchFamily="18" charset="0"/>
              </a:rPr>
              <a:t>Бюджетные ассигнования по данному разделу за   2016 года составили  2010,5 тыс. рублей.</a:t>
            </a:r>
          </a:p>
          <a:p>
            <a:pPr marL="0" indent="0">
              <a:buFont typeface="Wingdings 2" pitchFamily="18" charset="2"/>
              <a:buNone/>
            </a:pPr>
            <a:r>
              <a:rPr lang="ru-RU" sz="2200" dirty="0" smtClean="0">
                <a:latin typeface="Times New Roman" panose="02020603050405020304" pitchFamily="18" charset="0"/>
                <a:cs typeface="Times New Roman" panose="02020603050405020304" pitchFamily="18" charset="0"/>
              </a:rPr>
              <a:t>Бюджетные ассигнования были использованы  на:</a:t>
            </a:r>
          </a:p>
          <a:p>
            <a:pPr marL="0" indent="0"/>
            <a:r>
              <a:rPr lang="ru-RU" sz="2200" dirty="0" smtClean="0">
                <a:latin typeface="Times New Roman" panose="02020603050405020304" pitchFamily="18" charset="0"/>
                <a:cs typeface="Times New Roman" panose="02020603050405020304" pitchFamily="18" charset="0"/>
              </a:rPr>
              <a:t>–</a:t>
            </a:r>
            <a:r>
              <a:rPr lang="ru-RU" sz="2200" u="sng" dirty="0" smtClean="0">
                <a:latin typeface="Times New Roman" panose="02020603050405020304" pitchFamily="18" charset="0"/>
                <a:cs typeface="Times New Roman" panose="02020603050405020304" pitchFamily="18" charset="0"/>
              </a:rPr>
              <a:t>Взносы на капитальный ремонт </a:t>
            </a:r>
            <a:r>
              <a:rPr lang="ru-RU" sz="2200" u="sng" dirty="0" err="1" smtClean="0">
                <a:latin typeface="Times New Roman" panose="02020603050405020304" pitchFamily="18" charset="0"/>
                <a:cs typeface="Times New Roman" panose="02020603050405020304" pitchFamily="18" charset="0"/>
              </a:rPr>
              <a:t>многоквртирных</a:t>
            </a:r>
            <a:r>
              <a:rPr lang="ru-RU" sz="2200" u="sng" dirty="0" smtClean="0">
                <a:latin typeface="Times New Roman" panose="02020603050405020304" pitchFamily="18" charset="0"/>
                <a:cs typeface="Times New Roman" panose="02020603050405020304" pitchFamily="18" charset="0"/>
              </a:rPr>
              <a:t> домо</a:t>
            </a:r>
            <a:r>
              <a:rPr lang="ru-RU" sz="2200" dirty="0" smtClean="0">
                <a:latin typeface="Times New Roman" panose="02020603050405020304" pitchFamily="18" charset="0"/>
                <a:cs typeface="Times New Roman" panose="02020603050405020304" pitchFamily="18" charset="0"/>
              </a:rPr>
              <a:t>в  13,8 тыс. рублей; </a:t>
            </a:r>
          </a:p>
          <a:p>
            <a:pPr marL="0" indent="0"/>
            <a:r>
              <a:rPr lang="ru-RU" sz="2200" dirty="0" smtClean="0">
                <a:latin typeface="Times New Roman" panose="02020603050405020304" pitchFamily="18" charset="0"/>
                <a:cs typeface="Times New Roman" panose="02020603050405020304" pitchFamily="18" charset="0"/>
              </a:rPr>
              <a:t> </a:t>
            </a:r>
            <a:r>
              <a:rPr lang="ru-RU" sz="2200" u="sng" dirty="0" smtClean="0">
                <a:latin typeface="Times New Roman" panose="02020603050405020304" pitchFamily="18" charset="0"/>
                <a:cs typeface="Times New Roman" panose="02020603050405020304" pitchFamily="18" charset="0"/>
              </a:rPr>
              <a:t>Содержание и ремонт  системы водоснабжения  </a:t>
            </a:r>
            <a:r>
              <a:rPr lang="ru-RU" sz="2200" dirty="0" smtClean="0">
                <a:latin typeface="Times New Roman" panose="02020603050405020304" pitchFamily="18" charset="0"/>
                <a:cs typeface="Times New Roman" panose="02020603050405020304" pitchFamily="18" charset="0"/>
              </a:rPr>
              <a:t>871,0 тыс. руб.</a:t>
            </a:r>
          </a:p>
          <a:p>
            <a:pPr marL="0" indent="0"/>
            <a:r>
              <a:rPr lang="ru-RU" sz="2200" u="sng" dirty="0" smtClean="0">
                <a:latin typeface="Times New Roman" panose="02020603050405020304" pitchFamily="18" charset="0"/>
                <a:cs typeface="Times New Roman" panose="02020603050405020304" pitchFamily="18" charset="0"/>
              </a:rPr>
              <a:t>Благоустройство  1125,7 тыс. рублей</a:t>
            </a:r>
          </a:p>
          <a:p>
            <a:pPr marL="0" indent="0">
              <a:buNone/>
            </a:pPr>
            <a:r>
              <a:rPr lang="ru-RU" sz="2200" dirty="0" smtClean="0">
                <a:latin typeface="Times New Roman" panose="02020603050405020304" pitchFamily="18" charset="0"/>
                <a:cs typeface="Times New Roman" panose="02020603050405020304" pitchFamily="18" charset="0"/>
              </a:rPr>
              <a:t>в том числе:</a:t>
            </a:r>
          </a:p>
          <a:p>
            <a:pPr marL="0" indent="0"/>
            <a:r>
              <a:rPr lang="ru-RU" sz="2200" dirty="0" smtClean="0">
                <a:latin typeface="Times New Roman" panose="02020603050405020304" pitchFamily="18" charset="0"/>
                <a:cs typeface="Times New Roman" panose="02020603050405020304" pitchFamily="18" charset="0"/>
              </a:rPr>
              <a:t> -  содержание уличного освещения в сельском поселении в объеме - 485,9 тыс. рублей;</a:t>
            </a:r>
          </a:p>
          <a:p>
            <a:pPr marL="0" indent="0"/>
            <a:r>
              <a:rPr lang="ru-RU" sz="2200" dirty="0" smtClean="0">
                <a:latin typeface="Times New Roman" panose="02020603050405020304" pitchFamily="18" charset="0"/>
                <a:cs typeface="Times New Roman" panose="02020603050405020304" pitchFamily="18" charset="0"/>
              </a:rPr>
              <a:t>-озеленение -  50,0 тыс. рублей;</a:t>
            </a:r>
          </a:p>
          <a:p>
            <a:pPr marL="0" indent="0"/>
            <a:r>
              <a:rPr lang="ru-RU" sz="2200" dirty="0" smtClean="0">
                <a:latin typeface="Times New Roman" panose="02020603050405020304" pitchFamily="18" charset="0"/>
                <a:cs typeface="Times New Roman" panose="02020603050405020304" pitchFamily="18" charset="0"/>
              </a:rPr>
              <a:t>- прочие мероприятия по содержанию территории поселения – 589,8 тыс. рублей.</a:t>
            </a:r>
          </a:p>
          <a:p>
            <a:pPr marL="0" indent="0">
              <a:buNone/>
            </a:pPr>
            <a:r>
              <a:rPr lang="ru-RU" sz="2200" dirty="0" smtClean="0">
                <a:latin typeface="Times New Roman" panose="02020603050405020304" pitchFamily="18" charset="0"/>
                <a:cs typeface="Times New Roman" panose="02020603050405020304" pitchFamily="18" charset="0"/>
              </a:rPr>
              <a:t>(обрезка деревьев, </a:t>
            </a:r>
            <a:r>
              <a:rPr lang="ru-RU" sz="2200" dirty="0" err="1" smtClean="0">
                <a:latin typeface="Times New Roman" panose="02020603050405020304" pitchFamily="18" charset="0"/>
                <a:cs typeface="Times New Roman" panose="02020603050405020304" pitchFamily="18" charset="0"/>
              </a:rPr>
              <a:t>обкос</a:t>
            </a:r>
            <a:r>
              <a:rPr lang="ru-RU" sz="2200" dirty="0" smtClean="0">
                <a:latin typeface="Times New Roman" panose="02020603050405020304" pitchFamily="18" charset="0"/>
                <a:cs typeface="Times New Roman" panose="02020603050405020304" pitchFamily="18" charset="0"/>
              </a:rPr>
              <a:t> территории  поселения, выплата заработной платы рабочим по благоустройству, </a:t>
            </a:r>
          </a:p>
          <a:p>
            <a:pPr marL="0" indent="0">
              <a:buNone/>
            </a:pPr>
            <a:r>
              <a:rPr lang="ru-RU" sz="2200" dirty="0" smtClean="0">
                <a:latin typeface="Times New Roman" panose="02020603050405020304" pitchFamily="18" charset="0"/>
                <a:cs typeface="Times New Roman" panose="02020603050405020304" pitchFamily="18" charset="0"/>
              </a:rPr>
              <a:t>изготовление мемориальных табличек, приобретение расходных материалов (краска, известь, пакеты для мусора и </a:t>
            </a:r>
            <a:r>
              <a:rPr lang="ru-RU" sz="2200" dirty="0" err="1" smtClean="0">
                <a:latin typeface="Times New Roman" panose="02020603050405020304" pitchFamily="18" charset="0"/>
                <a:cs typeface="Times New Roman" panose="02020603050405020304" pitchFamily="18" charset="0"/>
              </a:rPr>
              <a:t>т.д</a:t>
            </a:r>
            <a:r>
              <a:rPr lang="ru-RU" sz="2200" dirty="0" smtClean="0">
                <a:latin typeface="Times New Roman" panose="02020603050405020304" pitchFamily="18" charset="0"/>
                <a:cs typeface="Times New Roman" panose="02020603050405020304" pitchFamily="18" charset="0"/>
              </a:rPr>
              <a:t>) , ремонт памятников, ограждение свалки, содержание мест захоронения, вывоз мусора)</a:t>
            </a:r>
          </a:p>
          <a:p>
            <a:pPr marL="0" indent="0">
              <a:buNone/>
            </a:pPr>
            <a:endParaRPr lang="ru-RU" sz="2200" dirty="0" smtClean="0">
              <a:latin typeface="Times New Roman" panose="02020603050405020304" pitchFamily="18" charset="0"/>
              <a:cs typeface="Times New Roman" panose="02020603050405020304" pitchFamily="18" charset="0"/>
            </a:endParaRPr>
          </a:p>
          <a:p>
            <a:pPr marL="0" indent="0"/>
            <a:endParaRPr lang="ru-RU" sz="2000" dirty="0" smtClean="0">
              <a:latin typeface="Times New Roman" panose="02020603050405020304" pitchFamily="18" charset="0"/>
              <a:cs typeface="Times New Roman" panose="02020603050405020304" pitchFamily="18" charset="0"/>
            </a:endParaRPr>
          </a:p>
          <a:p>
            <a:pPr marL="0" indent="0"/>
            <a:endParaRPr lang="ru-RU" sz="2000" dirty="0" smtClean="0">
              <a:latin typeface="Times New Roman" panose="02020603050405020304" pitchFamily="18" charset="0"/>
              <a:cs typeface="Times New Roman" panose="02020603050405020304" pitchFamily="18" charset="0"/>
            </a:endParaRPr>
          </a:p>
          <a:p>
            <a:pPr marL="0" indent="0">
              <a:buNone/>
            </a:pPr>
            <a:endParaRPr lang="ru-RU" dirty="0" smtClean="0"/>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5072" y="332656"/>
            <a:ext cx="8686800" cy="838200"/>
          </a:xfrm>
        </p:spPr>
        <p:txBody>
          <a:bodyPr/>
          <a:lstStyle/>
          <a:p>
            <a:pPr algn="ctr">
              <a:defRPr/>
            </a:pPr>
            <a:r>
              <a:rPr lang="ru-RU" dirty="0" smtClean="0"/>
              <a:t>Культура, кинематография</a:t>
            </a:r>
            <a:endParaRPr lang="ru-RU" dirty="0"/>
          </a:p>
        </p:txBody>
      </p:sp>
      <p:sp>
        <p:nvSpPr>
          <p:cNvPr id="3" name="Объект 2"/>
          <p:cNvSpPr>
            <a:spLocks noGrp="1"/>
          </p:cNvSpPr>
          <p:nvPr>
            <p:ph idx="1"/>
          </p:nvPr>
        </p:nvSpPr>
        <p:spPr>
          <a:xfrm>
            <a:off x="785611" y="1455314"/>
            <a:ext cx="6207617" cy="5054802"/>
          </a:xfrm>
        </p:spPr>
        <p:txBody>
          <a:bodyPr/>
          <a:lstStyle/>
          <a:p>
            <a:pPr marL="0" indent="0" algn="just">
              <a:buNone/>
            </a:pPr>
            <a:r>
              <a:rPr lang="ru-RU" dirty="0" smtClean="0">
                <a:latin typeface="Times New Roman" panose="02020603050405020304" pitchFamily="18" charset="0"/>
                <a:cs typeface="Times New Roman" panose="02020603050405020304" pitchFamily="18" charset="0"/>
              </a:rPr>
              <a:t>Бюджетные ассигнования по разделу «Культура, кинематография» за  2016 год составили 3067,4 тыс. рублей. </a:t>
            </a:r>
          </a:p>
          <a:p>
            <a:pPr marL="0" indent="0" algn="just">
              <a:buNone/>
            </a:pPr>
            <a:r>
              <a:rPr lang="ru-RU" dirty="0" smtClean="0">
                <a:latin typeface="Times New Roman" panose="02020603050405020304" pitchFamily="18" charset="0"/>
                <a:cs typeface="Times New Roman" panose="02020603050405020304" pitchFamily="18" charset="0"/>
              </a:rPr>
              <a:t>По данному разделу учтены расходы по обеспечению деятельности подведомственных учреждений МБУ МСП «Михайловский СДК» и МБУ МСП «Михайловская ЦБП» .</a:t>
            </a:r>
          </a:p>
          <a:p>
            <a:pPr marL="0" indent="0"/>
            <a:endParaRPr lang="ru-RU" dirty="0" smtClean="0"/>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107</TotalTime>
  <Words>591</Words>
  <Application>Microsoft Office PowerPoint</Application>
  <PresentationFormat>Экран (4:3)</PresentationFormat>
  <Paragraphs>96</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Грань</vt:lpstr>
      <vt:lpstr>Исполнение бюджета михайловского сельского поселения тацинского района за 2016 год </vt:lpstr>
      <vt:lpstr>Доход бюджета сельского поселения  за 1-полугодие 2016 года</vt:lpstr>
      <vt:lpstr>Расходы бюджета сельского поселения  за 2016 год </vt:lpstr>
      <vt:lpstr>Общегосударственные вопросы</vt:lpstr>
      <vt:lpstr>Национальная оборона </vt:lpstr>
      <vt:lpstr>Национальная безопасность и правоохранительная деятельность</vt:lpstr>
      <vt:lpstr>  национальная экономика</vt:lpstr>
      <vt:lpstr>Жилищно-коммунальное хозяйство</vt:lpstr>
      <vt:lpstr>Культура, кинематография</vt:lpstr>
      <vt:lpstr>Социальное обеспечение</vt:lpstr>
      <vt:lpstr>Физическая культура и спорт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Исполнение бюджета михайловского сельского поселения тацинского района за 1 полугодие 2016 года</dc:title>
  <dc:creator>ADMIN</dc:creator>
  <cp:lastModifiedBy>ADMIN</cp:lastModifiedBy>
  <cp:revision>13</cp:revision>
  <dcterms:modified xsi:type="dcterms:W3CDTF">2018-02-21T05:06:13Z</dcterms:modified>
</cp:coreProperties>
</file>