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9"/>
  </p:notesMasterIdLst>
  <p:sldIdLst>
    <p:sldId id="256" r:id="rId2"/>
    <p:sldId id="292" r:id="rId3"/>
    <p:sldId id="293" r:id="rId4"/>
    <p:sldId id="299" r:id="rId5"/>
    <p:sldId id="294" r:id="rId6"/>
    <p:sldId id="300" r:id="rId7"/>
    <p:sldId id="29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37A"/>
    <a:srgbClr val="E92525"/>
    <a:srgbClr val="EC4D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771" autoAdjust="0"/>
  </p:normalViewPr>
  <p:slideViewPr>
    <p:cSldViewPr>
      <p:cViewPr>
        <p:scale>
          <a:sx n="117" d="100"/>
          <a:sy n="117" d="100"/>
        </p:scale>
        <p:origin x="-138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21DD5-1605-4354-B4EC-4D8903F1A86C}" type="doc">
      <dgm:prSet loTypeId="urn:microsoft.com/office/officeart/2005/8/layout/equation1" loCatId="relationship" qsTypeId="urn:microsoft.com/office/officeart/2005/8/quickstyle/simple3" qsCatId="simple" csTypeId="urn:microsoft.com/office/officeart/2005/8/colors/accent1_2" csCatId="accent1" phldr="1"/>
      <dgm:spPr/>
    </dgm:pt>
    <dgm:pt modelId="{0D3325B0-EFE7-4EDC-B236-2A6C5F8A4CC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Доходы</a:t>
          </a:r>
          <a:r>
            <a:rPr lang="ru-RU" sz="2800" b="1" dirty="0" smtClean="0"/>
            <a:t> </a:t>
          </a:r>
        </a:p>
        <a:p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15 851,9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300" b="1" dirty="0">
            <a:solidFill>
              <a:srgbClr val="FF0000"/>
            </a:solidFill>
          </a:endParaRPr>
        </a:p>
      </dgm:t>
    </dgm:pt>
    <dgm:pt modelId="{C117579F-1BD2-4347-ACEC-B02F1A1287B6}" type="parTrans" cxnId="{BF3EC7F0-ED83-4D30-9368-78D989F70BB3}">
      <dgm:prSet/>
      <dgm:spPr/>
      <dgm:t>
        <a:bodyPr/>
        <a:lstStyle/>
        <a:p>
          <a:endParaRPr lang="ru-RU"/>
        </a:p>
      </dgm:t>
    </dgm:pt>
    <dgm:pt modelId="{2E3E11CF-1CA8-4759-B1C9-7AE67856EA0D}" type="sibTrans" cxnId="{BF3EC7F0-ED83-4D30-9368-78D989F70BB3}">
      <dgm:prSet/>
      <dgm:spPr/>
      <dgm:t>
        <a:bodyPr/>
        <a:lstStyle/>
        <a:p>
          <a:endParaRPr lang="ru-RU" dirty="0"/>
        </a:p>
      </dgm:t>
    </dgm:pt>
    <dgm:pt modelId="{3CEEB34D-3D66-46AA-9719-58B6BC3D4C4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Расходы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15 740,2</a:t>
          </a:r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800" b="0" dirty="0" smtClean="0">
              <a:effectLst/>
              <a:latin typeface="Times New Roman" pitchFamily="18" charset="0"/>
              <a:cs typeface="Times New Roman" pitchFamily="18" charset="0"/>
            </a:rPr>
            <a:t>рублей</a:t>
          </a:r>
          <a:endParaRPr lang="ru-RU" sz="1800" b="0" dirty="0"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413B744C-0943-41D0-8F3F-5E3871442B59}" type="parTrans" cxnId="{0410F743-8EF2-42FE-BF14-A6CCC53FC4F4}">
      <dgm:prSet/>
      <dgm:spPr/>
      <dgm:t>
        <a:bodyPr/>
        <a:lstStyle/>
        <a:p>
          <a:endParaRPr lang="ru-RU"/>
        </a:p>
      </dgm:t>
    </dgm:pt>
    <dgm:pt modelId="{5545F9C6-2B3F-4CA0-96F0-F55E76C1B05C}" type="sibTrans" cxnId="{0410F743-8EF2-42FE-BF14-A6CCC53FC4F4}">
      <dgm:prSet/>
      <dgm:spPr/>
      <dgm:t>
        <a:bodyPr/>
        <a:lstStyle/>
        <a:p>
          <a:endParaRPr lang="ru-RU"/>
        </a:p>
      </dgm:t>
    </dgm:pt>
    <dgm:pt modelId="{E5831E24-16CE-453A-B367-FCC276E54DC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Профицит</a:t>
          </a:r>
        </a:p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111</a:t>
          </a:r>
          <a:r>
            <a:rPr lang="ru-RU" sz="1800" b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,7</a:t>
          </a:r>
        </a:p>
        <a:p>
          <a:r>
            <a: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рублей</a:t>
          </a:r>
          <a:endParaRPr lang="ru-RU" sz="18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09D1309-96EC-40C0-B841-41459867000D}" type="parTrans" cxnId="{19984060-35F5-471C-81A6-C1512993B04B}">
      <dgm:prSet/>
      <dgm:spPr/>
      <dgm:t>
        <a:bodyPr/>
        <a:lstStyle/>
        <a:p>
          <a:endParaRPr lang="ru-RU"/>
        </a:p>
      </dgm:t>
    </dgm:pt>
    <dgm:pt modelId="{8047B348-788B-449B-B67C-7F21CF0BB98E}" type="sibTrans" cxnId="{19984060-35F5-471C-81A6-C1512993B04B}">
      <dgm:prSet/>
      <dgm:spPr/>
      <dgm:t>
        <a:bodyPr/>
        <a:lstStyle/>
        <a:p>
          <a:endParaRPr lang="ru-RU"/>
        </a:p>
      </dgm:t>
    </dgm:pt>
    <dgm:pt modelId="{8DDC558D-C106-435F-B448-CE6016947875}" type="pres">
      <dgm:prSet presAssocID="{3E021DD5-1605-4354-B4EC-4D8903F1A86C}" presName="linearFlow" presStyleCnt="0">
        <dgm:presLayoutVars>
          <dgm:dir/>
          <dgm:resizeHandles val="exact"/>
        </dgm:presLayoutVars>
      </dgm:prSet>
      <dgm:spPr/>
    </dgm:pt>
    <dgm:pt modelId="{47DA5C43-87F9-4041-B571-96E4641A628F}" type="pres">
      <dgm:prSet presAssocID="{0D3325B0-EFE7-4EDC-B236-2A6C5F8A4CC7}" presName="node" presStyleLbl="node1" presStyleIdx="0" presStyleCnt="3" custAng="0" custScaleX="124807" custLinFactNeighborX="-1292" custLinFactNeighborY="-5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45B20-57AD-4D8B-8D76-257FE27E0968}" type="pres">
      <dgm:prSet presAssocID="{2E3E11CF-1CA8-4759-B1C9-7AE67856EA0D}" presName="spacerL" presStyleCnt="0"/>
      <dgm:spPr/>
    </dgm:pt>
    <dgm:pt modelId="{7183D05E-D7B3-4E6A-88EF-AFDFBE4C93A9}" type="pres">
      <dgm:prSet presAssocID="{2E3E11CF-1CA8-4759-B1C9-7AE67856EA0D}" presName="sibTrans" presStyleLbl="sibTrans2D1" presStyleIdx="0" presStyleCnt="2" custScaleX="91643" custScaleY="16113" custLinFactNeighborX="11517" custLinFactNeighborY="-1351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75863D13-53DD-4A6F-977C-4DC7F6A3C517}" type="pres">
      <dgm:prSet presAssocID="{2E3E11CF-1CA8-4759-B1C9-7AE67856EA0D}" presName="spacerR" presStyleCnt="0"/>
      <dgm:spPr/>
    </dgm:pt>
    <dgm:pt modelId="{26F00F57-DBE0-4803-B685-582CE0BF695F}" type="pres">
      <dgm:prSet presAssocID="{3CEEB34D-3D66-46AA-9719-58B6BC3D4C4D}" presName="node" presStyleLbl="node1" presStyleIdx="1" presStyleCnt="3" custScaleX="140033" custLinFactNeighborX="-18254" custLinFactNeighborY="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64FB8-E176-4299-8ABC-04F6C9237ADF}" type="pres">
      <dgm:prSet presAssocID="{5545F9C6-2B3F-4CA0-96F0-F55E76C1B05C}" presName="spacerL" presStyleCnt="0"/>
      <dgm:spPr/>
    </dgm:pt>
    <dgm:pt modelId="{C9F59194-2611-4388-8F26-924DFEC37142}" type="pres">
      <dgm:prSet presAssocID="{5545F9C6-2B3F-4CA0-96F0-F55E76C1B05C}" presName="sibTrans" presStyleLbl="sibTrans2D1" presStyleIdx="1" presStyleCnt="2" custScaleX="48325"/>
      <dgm:spPr/>
      <dgm:t>
        <a:bodyPr/>
        <a:lstStyle/>
        <a:p>
          <a:endParaRPr lang="ru-RU"/>
        </a:p>
      </dgm:t>
    </dgm:pt>
    <dgm:pt modelId="{A5B5E0E8-4600-4030-B774-4BB51C108E56}" type="pres">
      <dgm:prSet presAssocID="{5545F9C6-2B3F-4CA0-96F0-F55E76C1B05C}" presName="spacerR" presStyleCnt="0"/>
      <dgm:spPr/>
    </dgm:pt>
    <dgm:pt modelId="{3FABF8A8-C6A0-410D-8A6E-73B2D081BDF5}" type="pres">
      <dgm:prSet presAssocID="{E5831E24-16CE-453A-B367-FCC276E54DC4}" presName="node" presStyleLbl="node1" presStyleIdx="2" presStyleCnt="3" custAng="0" custScaleX="132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E3A0B1-305A-4CF4-9ACD-2A0C8FD0D54E}" type="presOf" srcId="{3CEEB34D-3D66-46AA-9719-58B6BC3D4C4D}" destId="{26F00F57-DBE0-4803-B685-582CE0BF695F}" srcOrd="0" destOrd="0" presId="urn:microsoft.com/office/officeart/2005/8/layout/equation1"/>
    <dgm:cxn modelId="{EC5681AC-D249-4A2A-9885-B7C917499F55}" type="presOf" srcId="{3E021DD5-1605-4354-B4EC-4D8903F1A86C}" destId="{8DDC558D-C106-435F-B448-CE6016947875}" srcOrd="0" destOrd="0" presId="urn:microsoft.com/office/officeart/2005/8/layout/equation1"/>
    <dgm:cxn modelId="{61561084-6A6C-4391-AB94-5800CA0F3A79}" type="presOf" srcId="{E5831E24-16CE-453A-B367-FCC276E54DC4}" destId="{3FABF8A8-C6A0-410D-8A6E-73B2D081BDF5}" srcOrd="0" destOrd="0" presId="urn:microsoft.com/office/officeart/2005/8/layout/equation1"/>
    <dgm:cxn modelId="{82377D3B-C2FD-4606-93A1-111FA699B939}" type="presOf" srcId="{0D3325B0-EFE7-4EDC-B236-2A6C5F8A4CC7}" destId="{47DA5C43-87F9-4041-B571-96E4641A628F}" srcOrd="0" destOrd="0" presId="urn:microsoft.com/office/officeart/2005/8/layout/equation1"/>
    <dgm:cxn modelId="{BF3EC7F0-ED83-4D30-9368-78D989F70BB3}" srcId="{3E021DD5-1605-4354-B4EC-4D8903F1A86C}" destId="{0D3325B0-EFE7-4EDC-B236-2A6C5F8A4CC7}" srcOrd="0" destOrd="0" parTransId="{C117579F-1BD2-4347-ACEC-B02F1A1287B6}" sibTransId="{2E3E11CF-1CA8-4759-B1C9-7AE67856EA0D}"/>
    <dgm:cxn modelId="{2DC2333A-F5E9-45AE-A2F1-C60E4D5603F4}" type="presOf" srcId="{5545F9C6-2B3F-4CA0-96F0-F55E76C1B05C}" destId="{C9F59194-2611-4388-8F26-924DFEC37142}" srcOrd="0" destOrd="0" presId="urn:microsoft.com/office/officeart/2005/8/layout/equation1"/>
    <dgm:cxn modelId="{19984060-35F5-471C-81A6-C1512993B04B}" srcId="{3E021DD5-1605-4354-B4EC-4D8903F1A86C}" destId="{E5831E24-16CE-453A-B367-FCC276E54DC4}" srcOrd="2" destOrd="0" parTransId="{109D1309-96EC-40C0-B841-41459867000D}" sibTransId="{8047B348-788B-449B-B67C-7F21CF0BB98E}"/>
    <dgm:cxn modelId="{AA2077D6-6B6D-48A0-9777-1DA89F7FF52F}" type="presOf" srcId="{2E3E11CF-1CA8-4759-B1C9-7AE67856EA0D}" destId="{7183D05E-D7B3-4E6A-88EF-AFDFBE4C93A9}" srcOrd="0" destOrd="0" presId="urn:microsoft.com/office/officeart/2005/8/layout/equation1"/>
    <dgm:cxn modelId="{0410F743-8EF2-42FE-BF14-A6CCC53FC4F4}" srcId="{3E021DD5-1605-4354-B4EC-4D8903F1A86C}" destId="{3CEEB34D-3D66-46AA-9719-58B6BC3D4C4D}" srcOrd="1" destOrd="0" parTransId="{413B744C-0943-41D0-8F3F-5E3871442B59}" sibTransId="{5545F9C6-2B3F-4CA0-96F0-F55E76C1B05C}"/>
    <dgm:cxn modelId="{0C2E1FB3-76FA-430D-8081-7FF4A5A2F5B4}" type="presParOf" srcId="{8DDC558D-C106-435F-B448-CE6016947875}" destId="{47DA5C43-87F9-4041-B571-96E4641A628F}" srcOrd="0" destOrd="0" presId="urn:microsoft.com/office/officeart/2005/8/layout/equation1"/>
    <dgm:cxn modelId="{038DD87D-F1F6-4990-A6AB-07B46DDD7C42}" type="presParOf" srcId="{8DDC558D-C106-435F-B448-CE6016947875}" destId="{D0F45B20-57AD-4D8B-8D76-257FE27E0968}" srcOrd="1" destOrd="0" presId="urn:microsoft.com/office/officeart/2005/8/layout/equation1"/>
    <dgm:cxn modelId="{2FE7C66E-D845-46C5-80AB-0EB628C2A99D}" type="presParOf" srcId="{8DDC558D-C106-435F-B448-CE6016947875}" destId="{7183D05E-D7B3-4E6A-88EF-AFDFBE4C93A9}" srcOrd="2" destOrd="0" presId="urn:microsoft.com/office/officeart/2005/8/layout/equation1"/>
    <dgm:cxn modelId="{48493313-1139-49DA-89E0-5CE8084555F3}" type="presParOf" srcId="{8DDC558D-C106-435F-B448-CE6016947875}" destId="{75863D13-53DD-4A6F-977C-4DC7F6A3C517}" srcOrd="3" destOrd="0" presId="urn:microsoft.com/office/officeart/2005/8/layout/equation1"/>
    <dgm:cxn modelId="{02F91263-A2FD-4695-B238-0250B46B3455}" type="presParOf" srcId="{8DDC558D-C106-435F-B448-CE6016947875}" destId="{26F00F57-DBE0-4803-B685-582CE0BF695F}" srcOrd="4" destOrd="0" presId="urn:microsoft.com/office/officeart/2005/8/layout/equation1"/>
    <dgm:cxn modelId="{EBCCCCC8-7E41-463A-9669-42B8A8374948}" type="presParOf" srcId="{8DDC558D-C106-435F-B448-CE6016947875}" destId="{34364FB8-E176-4299-8ABC-04F6C9237ADF}" srcOrd="5" destOrd="0" presId="urn:microsoft.com/office/officeart/2005/8/layout/equation1"/>
    <dgm:cxn modelId="{B7A0E522-4FDD-43A5-8315-775ECE065B63}" type="presParOf" srcId="{8DDC558D-C106-435F-B448-CE6016947875}" destId="{C9F59194-2611-4388-8F26-924DFEC37142}" srcOrd="6" destOrd="0" presId="urn:microsoft.com/office/officeart/2005/8/layout/equation1"/>
    <dgm:cxn modelId="{55AFF089-0C58-4D03-8BCE-51F9277818CA}" type="presParOf" srcId="{8DDC558D-C106-435F-B448-CE6016947875}" destId="{A5B5E0E8-4600-4030-B774-4BB51C108E56}" srcOrd="7" destOrd="0" presId="urn:microsoft.com/office/officeart/2005/8/layout/equation1"/>
    <dgm:cxn modelId="{E1549D97-6F76-49D9-93BB-6713796A27F6}" type="presParOf" srcId="{8DDC558D-C106-435F-B448-CE6016947875}" destId="{3FABF8A8-C6A0-410D-8A6E-73B2D081BDF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A5C43-87F9-4041-B571-96E4641A628F}">
      <dsp:nvSpPr>
        <dsp:cNvPr id="0" name=""/>
        <dsp:cNvSpPr/>
      </dsp:nvSpPr>
      <dsp:spPr>
        <a:xfrm>
          <a:off x="2803" y="448446"/>
          <a:ext cx="2141458" cy="1715815"/>
        </a:xfrm>
        <a:prstGeom prst="ellipse">
          <a:avLst/>
        </a:prstGeom>
        <a:solidFill>
          <a:schemeClr val="accent3">
            <a:tint val="50000"/>
          </a:schemeClr>
        </a:solidFill>
        <a:ln w="10000" cap="flat" cmpd="sng" algn="ctr">
          <a:solidFill>
            <a:schemeClr val="accent3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Доходы</a:t>
          </a:r>
          <a:r>
            <a:rPr lang="ru-RU" sz="2800" b="1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15 851,9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316412" y="699721"/>
        <a:ext cx="1514240" cy="1213265"/>
      </dsp:txXfrm>
    </dsp:sp>
    <dsp:sp modelId="{7183D05E-D7B3-4E6A-88EF-AFDFBE4C93A9}">
      <dsp:nvSpPr>
        <dsp:cNvPr id="0" name=""/>
        <dsp:cNvSpPr/>
      </dsp:nvSpPr>
      <dsp:spPr>
        <a:xfrm>
          <a:off x="2301431" y="1310535"/>
          <a:ext cx="912006" cy="160352"/>
        </a:xfrm>
        <a:prstGeom prst="round1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2301431" y="1310535"/>
        <a:ext cx="904178" cy="160352"/>
      </dsp:txXfrm>
    </dsp:sp>
    <dsp:sp modelId="{26F00F57-DBE0-4803-B685-582CE0BF695F}">
      <dsp:nvSpPr>
        <dsp:cNvPr id="0" name=""/>
        <dsp:cNvSpPr/>
      </dsp:nvSpPr>
      <dsp:spPr>
        <a:xfrm>
          <a:off x="3311283" y="552356"/>
          <a:ext cx="2402708" cy="1715815"/>
        </a:xfrm>
        <a:prstGeom prst="ellipse">
          <a:avLst/>
        </a:prstGeom>
        <a:solidFill>
          <a:schemeClr val="accent4">
            <a:tint val="50000"/>
          </a:schemeClr>
        </a:solidFill>
        <a:ln w="10000" cap="flat" cmpd="sng" algn="ctr">
          <a:solidFill>
            <a:schemeClr val="accent4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Расходы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15 740,2</a:t>
          </a: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800" b="0" kern="1200" dirty="0" smtClean="0">
              <a:effectLst/>
              <a:latin typeface="Times New Roman" pitchFamily="18" charset="0"/>
              <a:cs typeface="Times New Roman" pitchFamily="18" charset="0"/>
            </a:rPr>
            <a:t>рублей</a:t>
          </a:r>
          <a:endParaRPr lang="ru-RU" sz="1800" b="0" kern="1200" dirty="0"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663151" y="803631"/>
        <a:ext cx="1698972" cy="1213265"/>
      </dsp:txXfrm>
    </dsp:sp>
    <dsp:sp modelId="{C9F59194-2611-4388-8F26-924DFEC37142}">
      <dsp:nvSpPr>
        <dsp:cNvPr id="0" name=""/>
        <dsp:cNvSpPr/>
      </dsp:nvSpPr>
      <dsp:spPr>
        <a:xfrm>
          <a:off x="5878748" y="906569"/>
          <a:ext cx="480917" cy="995173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/>
        </a:p>
      </dsp:txBody>
      <dsp:txXfrm>
        <a:off x="5942494" y="1111575"/>
        <a:ext cx="353425" cy="585161"/>
      </dsp:txXfrm>
    </dsp:sp>
    <dsp:sp modelId="{3FABF8A8-C6A0-410D-8A6E-73B2D081BDF5}">
      <dsp:nvSpPr>
        <dsp:cNvPr id="0" name=""/>
        <dsp:cNvSpPr/>
      </dsp:nvSpPr>
      <dsp:spPr>
        <a:xfrm>
          <a:off x="6498990" y="546248"/>
          <a:ext cx="2281382" cy="1715815"/>
        </a:xfrm>
        <a:prstGeom prst="ellipse">
          <a:avLst/>
        </a:prstGeom>
        <a:solidFill>
          <a:schemeClr val="accent6">
            <a:tint val="50000"/>
          </a:schemeClr>
        </a:solidFill>
        <a:ln w="10000" cap="flat" cmpd="sng" algn="ctr">
          <a:solidFill>
            <a:schemeClr val="accent6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Профицит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111</a:t>
          </a:r>
          <a:r>
            <a:rPr lang="ru-RU" sz="1800" b="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,7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8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рублей</a:t>
          </a:r>
          <a:endParaRPr lang="ru-RU" sz="1800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33091" y="797523"/>
        <a:ext cx="1613180" cy="1213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F7EDD-8E4E-43E6-B323-0BB42933D85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E184-6761-4BFE-979D-B3C5051B9B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5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5E184-6761-4BFE-979D-B3C5051B9BC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9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127E2A-B116-4C06-97C5-CB0DE7D3B046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_____Microsoft_Excel_97-20032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85728"/>
            <a:ext cx="6552728" cy="33496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Администрация  МИХАЙЛОВСКОГО сельского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поселениЯ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005065"/>
            <a:ext cx="5184576" cy="22322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Михайловского сельского поселения Тацинский район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Arimo" pitchFamily="34" charset="0"/>
                <a:cs typeface="Times New Roman" pitchFamily="18" charset="0"/>
              </a:rPr>
              <a:t>2023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oblast45.ru/uploads/publications/1545/fed7c7418dd0f5b0d055843e437c01ec4c2b23a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788330"/>
            <a:ext cx="6912768" cy="3528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0" name="TextBox 9"/>
          <p:cNvSpPr txBox="1"/>
          <p:nvPr/>
        </p:nvSpPr>
        <p:spPr>
          <a:xfrm rot="20812371">
            <a:off x="-535409" y="2013917"/>
            <a:ext cx="3940235" cy="1077218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для граждан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118389"/>
              </p:ext>
            </p:extLst>
          </p:nvPr>
        </p:nvGraphicFramePr>
        <p:xfrm>
          <a:off x="179512" y="3645024"/>
          <a:ext cx="878497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475656" y="476672"/>
            <a:ext cx="6840760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Фактическое исполнение бюджета 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2023 год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wpid-50d6436371366[1]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29611" y="1772816"/>
            <a:ext cx="3240360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" descr="http://www.tulapressa.ru/wp-content/uploads/2011/11/1262090558_48691_view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8064" y="1772816"/>
            <a:ext cx="2736304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47664" y="548680"/>
            <a:ext cx="6696744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доходной части бюджета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2555776" y="1700808"/>
            <a:ext cx="4536504" cy="864096"/>
          </a:xfrm>
          <a:prstGeom prst="round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 бюджета всего -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15 851,9тыс. 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1298406">
            <a:off x="1052494" y="2564030"/>
            <a:ext cx="3088364" cy="14172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-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510,4тыс.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 rot="963609">
            <a:off x="193747" y="3544121"/>
            <a:ext cx="2272710" cy="1661421"/>
          </a:xfrm>
          <a:prstGeom prst="ellipse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Налоговые доходы-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15 411,8тыс.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 rot="20707477">
            <a:off x="5046372" y="2624075"/>
            <a:ext cx="3803785" cy="14658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 10 341,5тыс.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979712" y="4149080"/>
            <a:ext cx="2016224" cy="1656184"/>
          </a:xfrm>
          <a:prstGeom prst="ellipse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Неналоговые доходы –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98,6тыс.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 rot="538222">
            <a:off x="3933822" y="4025457"/>
            <a:ext cx="2519377" cy="1519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9001,2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 rot="21106435">
            <a:off x="5714422" y="4111661"/>
            <a:ext cx="1659749" cy="1261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299,4 тыс. рублей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 rot="19877200">
            <a:off x="6874415" y="3796836"/>
            <a:ext cx="2304819" cy="1297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 302,5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9664982">
            <a:off x="6300191" y="5126605"/>
            <a:ext cx="1584176" cy="9144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738,4тыс. рублей</a:t>
            </a:r>
            <a:endParaRPr lang="ru-RU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 sz="1800">
              <a:cs typeface="Arial" charset="0"/>
            </a:endParaRPr>
          </a:p>
        </p:txBody>
      </p:sp>
      <p:graphicFrame>
        <p:nvGraphicFramePr>
          <p:cNvPr id="102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61230"/>
              </p:ext>
            </p:extLst>
          </p:nvPr>
        </p:nvGraphicFramePr>
        <p:xfrm>
          <a:off x="1083130" y="1700808"/>
          <a:ext cx="6269037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Лист" r:id="rId3" imgW="4276745" imgH="2438370" progId="Excel.Sheet.8">
                  <p:embed/>
                </p:oleObj>
              </mc:Choice>
              <mc:Fallback>
                <p:oleObj name="Лист" r:id="rId3" imgW="4276745" imgH="243837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130" y="1700808"/>
                        <a:ext cx="6269037" cy="410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Box 17"/>
          <p:cNvSpPr txBox="1">
            <a:spLocks noChangeArrowheads="1"/>
          </p:cNvSpPr>
          <p:nvPr/>
        </p:nvSpPr>
        <p:spPr bwMode="auto">
          <a:xfrm>
            <a:off x="2411413" y="2636838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dirty="0" smtClean="0">
                <a:latin typeface="Calibri" pitchFamily="34" charset="0"/>
              </a:rPr>
              <a:t>65,3%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29" name="TextBox 15"/>
          <p:cNvSpPr txBox="1">
            <a:spLocks noChangeArrowheads="1"/>
          </p:cNvSpPr>
          <p:nvPr/>
        </p:nvSpPr>
        <p:spPr bwMode="auto">
          <a:xfrm>
            <a:off x="5148263" y="2924175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dirty="0" smtClean="0">
                <a:latin typeface="Calibri" pitchFamily="34" charset="0"/>
              </a:rPr>
              <a:t>0,6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30" name="TextBox 16"/>
          <p:cNvSpPr txBox="1">
            <a:spLocks noChangeArrowheads="1"/>
          </p:cNvSpPr>
          <p:nvPr/>
        </p:nvSpPr>
        <p:spPr bwMode="auto">
          <a:xfrm>
            <a:off x="4427984" y="2349500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dirty="0" smtClean="0">
                <a:latin typeface="Calibri" pitchFamily="34" charset="0"/>
              </a:rPr>
              <a:t>34,1%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31" name="Text Box 22"/>
          <p:cNvSpPr txBox="1">
            <a:spLocks noChangeArrowheads="1"/>
          </p:cNvSpPr>
          <p:nvPr/>
        </p:nvSpPr>
        <p:spPr bwMode="auto">
          <a:xfrm>
            <a:off x="1116013" y="549275"/>
            <a:ext cx="70564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dirty="0"/>
              <a:t>Структура доходов бюджета Михайловского сельского поселения </a:t>
            </a:r>
            <a:r>
              <a:rPr lang="ru-RU" sz="2400" dirty="0" smtClean="0"/>
              <a:t>за 2023 </a:t>
            </a:r>
            <a:r>
              <a:rPr lang="ru-RU" sz="2400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178150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aymi-i-kredit[1]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0"/>
            <a:ext cx="2880320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money-coin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068960"/>
            <a:ext cx="2777348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95936" y="188640"/>
            <a:ext cx="4464496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707904" y="1268760"/>
            <a:ext cx="496855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Дотация бюджетам сельских поселений на выравнивание бюджетной обеспеченности 9001,2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139952" y="1988840"/>
            <a:ext cx="5004048" cy="72008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Субсидии бюджетам бюджетной системы Российской Федерации 738,4тыс.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491880" y="2852936"/>
            <a:ext cx="3240360" cy="93610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бюджетам бюджетной системы Российской Федерации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299,4тыс.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115616" y="3933056"/>
            <a:ext cx="5018856" cy="122413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Иные межбюджетные трансферты 302,5 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577698"/>
              </p:ext>
            </p:extLst>
          </p:nvPr>
        </p:nvGraphicFramePr>
        <p:xfrm>
          <a:off x="2344266" y="160886"/>
          <a:ext cx="8343900" cy="648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Лист" r:id="rId4" imgW="6762778" imgH="5248260" progId="Excel.Sheet.8">
                  <p:embed/>
                </p:oleObj>
              </mc:Choice>
              <mc:Fallback>
                <p:oleObj name="Лист" r:id="rId4" imgW="6762778" imgH="524826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266" y="160886"/>
                        <a:ext cx="8343900" cy="648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75856" y="5661248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в рамках муниципальных программ Михайловского сельского поселения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97459" y="5714697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97458" y="6273316"/>
            <a:ext cx="288033" cy="2520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79912" y="62733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75856" y="6273317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Непрограммные расходы Михайловского сельского поселения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847282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384864" cy="360040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1115616" y="260648"/>
            <a:ext cx="7848872" cy="720080"/>
          </a:xfrm>
          <a:prstGeom prst="round2Same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Исполнение расходов Администрации Михайловского сельского поселения в разрезе муниципальных программ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67544" y="1988840"/>
            <a:ext cx="1296144" cy="2797482"/>
          </a:xfrm>
          <a:prstGeom prst="flowChartAlternateProcess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«Защита населения и территории от чрезвычайных ситуаций, обеспечение пожарной безопасности и безопасности на водных объектах» - 778,5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051720" y="1986560"/>
            <a:ext cx="1440160" cy="279976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«Обеспечение доступным и комфортным жильем» -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,9тыс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79911" y="1986560"/>
            <a:ext cx="1224137" cy="2882600"/>
          </a:xfrm>
          <a:prstGeom prst="flowChartAlternateProcess">
            <a:avLst/>
          </a:prstGeom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«Благоустройство территории» -</a:t>
            </a:r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1262,5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248772" y="1956963"/>
            <a:ext cx="1267444" cy="2912197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физической культуры и спорта» - </a:t>
            </a:r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39,2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вырезанными соседними углами 7"/>
          <p:cNvSpPr/>
          <p:nvPr/>
        </p:nvSpPr>
        <p:spPr>
          <a:xfrm>
            <a:off x="1835696" y="6237312"/>
            <a:ext cx="6264696" cy="432048"/>
          </a:xfrm>
          <a:prstGeom prst="snip2Same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6948,2 тыс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рублей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10458" y="5229200"/>
            <a:ext cx="6715172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культуры» -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4846,7 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48264" y="1941953"/>
            <a:ext cx="1440160" cy="291970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«Энергосбережение и повышение энергетической эффективности» - 10,4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4492</TotalTime>
  <Words>279</Words>
  <Application>Microsoft Office PowerPoint</Application>
  <PresentationFormat>Экран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Обычная</vt:lpstr>
      <vt:lpstr>Лист</vt:lpstr>
      <vt:lpstr>Лист Microsoft Excel 97-2003</vt:lpstr>
      <vt:lpstr>Администрация  МИХАЙЛОВСКОГО сельского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Krivobok</dc:creator>
  <cp:lastModifiedBy>manager.EC</cp:lastModifiedBy>
  <cp:revision>493</cp:revision>
  <dcterms:created xsi:type="dcterms:W3CDTF">2015-04-24T11:57:16Z</dcterms:created>
  <dcterms:modified xsi:type="dcterms:W3CDTF">2024-02-12T12:13:09Z</dcterms:modified>
</cp:coreProperties>
</file>