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75" r:id="rId2"/>
    <p:sldId id="401" r:id="rId3"/>
    <p:sldId id="340" r:id="rId4"/>
    <p:sldId id="402" r:id="rId5"/>
    <p:sldId id="292" r:id="rId6"/>
    <p:sldId id="296" r:id="rId7"/>
    <p:sldId id="274" r:id="rId8"/>
    <p:sldId id="343" r:id="rId9"/>
    <p:sldId id="267" r:id="rId10"/>
    <p:sldId id="269" r:id="rId11"/>
    <p:sldId id="399" r:id="rId12"/>
    <p:sldId id="353" r:id="rId13"/>
    <p:sldId id="356" r:id="rId14"/>
    <p:sldId id="360" r:id="rId15"/>
    <p:sldId id="359" r:id="rId16"/>
    <p:sldId id="392" r:id="rId17"/>
    <p:sldId id="278" r:id="rId18"/>
    <p:sldId id="298" r:id="rId19"/>
    <p:sldId id="404" r:id="rId20"/>
    <p:sldId id="302" r:id="rId21"/>
    <p:sldId id="303" r:id="rId22"/>
    <p:sldId id="400" r:id="rId23"/>
    <p:sldId id="312" r:id="rId24"/>
    <p:sldId id="349" r:id="rId25"/>
    <p:sldId id="29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7A9"/>
    <a:srgbClr val="F8F8F8"/>
    <a:srgbClr val="DA0000"/>
    <a:srgbClr val="0067B4"/>
    <a:srgbClr val="F1EEF6"/>
    <a:srgbClr val="EDE9F3"/>
    <a:srgbClr val="F2B800"/>
    <a:srgbClr val="FEF6F0"/>
    <a:srgbClr val="E2A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8.5571522309711379E-2"/>
                  <c:y val="-0.10093675658612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1238,8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881364749178104E-2"/>
                  <c:y val="-7.5436517087478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7835566606203325E-2"/>
                  <c:y val="-4.46155938012897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77887139107611E-2"/>
                  <c:y val="-0.1228622304752736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3460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5924223805970114E-2"/>
                  <c:y val="-2.208915163296298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5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1238.8</c:v>
                </c:pt>
                <c:pt idx="1">
                  <c:v>694.3</c:v>
                </c:pt>
                <c:pt idx="2">
                  <c:v>405.3</c:v>
                </c:pt>
                <c:pt idx="3">
                  <c:v>3460</c:v>
                </c:pt>
                <c:pt idx="4">
                  <c:v>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cat>
            <c:strRef>
              <c:f>Лист1!$A$2:$A$7</c:f>
              <c:strCache>
                <c:ptCount val="5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1579540866697757"/>
          <c:y val="4.8171675810271521E-2"/>
          <c:w val="0.31457647843893966"/>
          <c:h val="0.82543209484660429"/>
        </c:manualLayout>
      </c:layout>
      <c:overlay val="0"/>
      <c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c:spPr>
    </c:legend>
    <c:plotVisOnly val="1"/>
    <c:dispBlanksAs val="zero"/>
    <c:showDLblsOverMax val="0"/>
  </c:chart>
  <c:spPr>
    <a:gradFill rotWithShape="1">
      <a:gsLst>
        <a:gs pos="0">
          <a:schemeClr val="accent4">
            <a:tint val="50000"/>
            <a:satMod val="300000"/>
          </a:schemeClr>
        </a:gs>
        <a:gs pos="35000">
          <a:schemeClr val="accent4">
            <a:tint val="37000"/>
            <a:satMod val="300000"/>
          </a:schemeClr>
        </a:gs>
        <a:gs pos="100000">
          <a:schemeClr val="accent4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4">
          <a:lumMod val="75000"/>
        </a:schemeClr>
      </a:solidFill>
      <a:prstDash val="solid"/>
    </a:ln>
    <a:effectLst>
      <a:innerShdw blurRad="114300">
        <a:prstClr val="black"/>
      </a:inn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8816138406913319E-2"/>
                  <c:y val="7.543253571472664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4689099844592E-2"/>
                  <c:y val="3.444899420346593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6943415452324614E-2"/>
                  <c:y val="-2.6857686006669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4703261009887273E-2"/>
                  <c:y val="-0.11726320532286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1911491238702847"/>
                  <c:y val="-4.1685844429983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2,4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688271066581133E-2"/>
                  <c:y val="5.122887580392301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Штрафы, санкции, возмещение ущерба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124.1</c:v>
                </c:pt>
                <c:pt idx="1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5472265492393169"/>
          <c:y val="6.2819987593971033E-2"/>
          <c:w val="0.41640114698723246"/>
          <c:h val="0.89688009202681185"/>
        </c:manualLayout>
      </c:layout>
      <c:overlay val="0"/>
      <c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c:spPr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zero"/>
    <c:showDLblsOverMax val="0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3">
          <a:lumMod val="75000"/>
        </a:schemeClr>
      </a:solidFill>
      <a:prstDash val="solid"/>
    </a:ln>
    <a:effectLst>
      <a:innerShdw blurRad="114300">
        <a:prstClr val="black"/>
      </a:inn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9CA29-686A-4B59-9D73-1F83BC547ADC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48BF2-CCB3-435B-86DC-1AFF7C49F1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991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77F35-3294-4A02-A0B4-299CF9FC686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951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48BF2-CCB3-435B-86DC-1AFF7C49F15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91712-280C-4310-9F36-A534DAD49FD6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D5B2E-5F6E-43CD-BE3A-C390477ED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7030A0"/>
            </a:gs>
            <a:gs pos="17999">
              <a:srgbClr val="FEE7F2"/>
            </a:gs>
            <a:gs pos="36000">
              <a:schemeClr val="accent2">
                <a:lumMod val="60000"/>
                <a:lumOff val="40000"/>
              </a:schemeClr>
            </a:gs>
            <a:gs pos="61000">
              <a:schemeClr val="accent2">
                <a:lumMod val="40000"/>
                <a:lumOff val="60000"/>
              </a:schemeClr>
            </a:gs>
            <a:gs pos="82001">
              <a:schemeClr val="accent3">
                <a:lumMod val="40000"/>
                <a:lumOff val="60000"/>
              </a:schemeClr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p=4&amp;text=%D0%BA%D0%B0%D1%80%D1%82%D0%B8%D0%BD%D0%BA%D0%B8%20%D0%B2%D0%B5%D1%81%D1%8B%20%D0%B8%20%D0%B3%D0%B8%D1%80%D0%B8%20%D0%BE%20%D0%B1%D1%8E%D0%B4%D0%B6%D0%B5%D1%82%D0%B5%20%D0%B4%D0%BB%D1%8F%20%D0%BF%D1%80%D0%B5%D0%B7%D0%B5%D0%BD%D1%82%D0%B0%D1%86%D0%B8%D0%B8&amp;img_url=http://www.meteonova.ru/news/pictures/63499626093.jpg&amp;pos=137&amp;rpt=simag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s://yandex.ru/images/search?text=%D0%BA%D0%B0%D1%80%D1%82%D0%B8%D0%BD%D0%BA%D0%B8%20%D0%B8%20%D1%84%D0%BE%D1%82%D0%BE%20%D0%BD%D0%B0%20%D0%BF%D1%80%D0%B5%D0%B7%D0%B5%D0%BD%D1%82%D0%B0%D1%86%D0%B8%D1%8E%20%D0%BE%20%D0%B1%D1%8E%D0%B4%D0%B6%D0%B5%D1%82%D0%B5&amp;img_url=https://biznes-prost.ru/wp-content/uploads/2015/10/63653.jpg&amp;pos=9&amp;rpt=simag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2.jpeg"/><Relationship Id="rId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andars.ru/student/finansy/byudzhetnyy-process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hyperlink" Target="https://yandex.ru/images/search?source=wiz&amp;img_url=https://www.mkurca.org/wp-content/uploads/2013/06/index_clip_image004.jpg&amp;text=%D0%BA%D0%B0%D1%80%D1%82%D0%B8%D0%BD%D0%BA%D0%B8%20%D0%BD%D0%B0%20%D1%83%D1%81%D1%82%D0%BE%D0%B9%D1%87%D0%B8%D0%B2%D0%BE%D0%B5%20%D1%80%D0%B0%D0%B7%D0%B2%D0%B8%D1%82%D0%B8%D0%B5%20%D1%81%D0%B5%D0%BB%D1%8C%D1%81%D0%BA%D0%B8%D1%85%20%D1%82%D0%B5%D1%80%D1%80%D0%B8%D1%82%D0%BE%D1%80%D0%B8%D0%B9&amp;noreask=1&amp;pos=25&amp;lr=100645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s://yandex.ru/images/search?source=wiz&amp;img_url=https://thumb7.shutterstock.com/display_pic_with_logo/1509284/169736279/stock-vector-accounting-cost-169736279.jpg&amp;text=%D0%BA%D0%B0%D1%80%D1%82%D0%B8%D0%BD%D0%BA%D0%B8%20%D0%B8%20%D1%8D%D0%BC%D0%B1%D0%BB%D0%B5%D0%BC%D1%8B%20%D0%B1%D1%83%D1%85%D0%BE%D1%82%D1%87%D0%B5%D1%82%D0%BD%D0%BE%D1%81%D1%82%D0%B8&amp;noreask=1&amp;pos=1&amp;lr=1104&amp;rpt=simage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3.jpeg"/><Relationship Id="rId9" Type="http://schemas.openxmlformats.org/officeDocument/2006/relationships/hyperlink" Target="https://yandex.ru/images/search?source=wiz&amp;img_url=http://189131.selcdn.com/kultura/assets/uploads/posters/u-123_ba422-1527310368_image_14291882517995.jpg_big.jpeg&amp;text=%D0%BA%D0%B0%D1%80%D1%82%D0%B8%D0%BD%D0%BA%D0%B8%20%D0%B8%20%D1%8D%D0%BC%D0%B1%D0%BB%D0%B5%D0%BC%D1%8B%20%D0%BF%D0%BE%20%D0%BA%D1%83%D0%BB%D1%8C%D1%82%D1%83%D1%80%D0%B5&amp;noreask=1&amp;pos=22&amp;lr=100645&amp;rpt=sim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бюджета Михайловского сельского поселения Тацинского района на 2025 год  и на плановый период 2026-2027 годов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30933"/>
            <a:ext cx="7416824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ADMIN\Desktop\фото на бюджет\aaf5df0dd2a7d5b44df082de9a887ca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068960"/>
            <a:ext cx="8712968" cy="3789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391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000">
              <a:srgbClr val="7030A0"/>
            </a:gs>
            <a:gs pos="14000">
              <a:srgbClr val="FEE7F2"/>
            </a:gs>
            <a:gs pos="40000">
              <a:schemeClr val="accent2">
                <a:lumMod val="60000"/>
                <a:lumOff val="40000"/>
              </a:schemeClr>
            </a:gs>
            <a:gs pos="59000">
              <a:schemeClr val="accent2">
                <a:lumMod val="40000"/>
                <a:lumOff val="60000"/>
              </a:schemeClr>
            </a:gs>
            <a:gs pos="71000">
              <a:schemeClr val="accent3">
                <a:lumMod val="40000"/>
                <a:lumOff val="60000"/>
              </a:schemeClr>
            </a:gs>
            <a:gs pos="93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C:\Documents and Settings\Aminat\Local Settings\Temporary Internet Files\Content.Word\бюдже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189" y="1412776"/>
            <a:ext cx="3746019" cy="21915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850106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 на 2025 год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на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плановый период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2026-2027 годов,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руб.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3543399"/>
            <a:ext cx="1512168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год</a:t>
            </a:r>
            <a:endParaRPr lang="ru-RU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5949280"/>
            <a:ext cx="1094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9001" y="2780928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16639,1</a:t>
            </a:r>
            <a:endParaRPr lang="ru-RU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2780928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16639,1</a:t>
            </a:r>
            <a:endParaRPr lang="ru-RU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Объект 3" descr="https://im1-tub-ru.yandex.net/i?id=25ddd07fb27bb61409925494e0a5e144&amp;n=33&amp;h=190&amp;w=283">
            <a:hlinkClick r:id="rId3"/>
          </p:cNvPr>
          <p:cNvPicPr>
            <a:picLocks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97" y="4693767"/>
            <a:ext cx="3580035" cy="191085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1" name="Объект 3" descr="https://im1-tub-ru.yandex.net/i?id=25ddd07fb27bb61409925494e0a5e144&amp;n=33&amp;h=190&amp;w=283">
            <a:hlinkClick r:id="rId3"/>
          </p:cNvPr>
          <p:cNvPicPr>
            <a:picLocks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25144"/>
            <a:ext cx="3580035" cy="191085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1547664" y="4191471"/>
            <a:ext cx="1512168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 год</a:t>
            </a:r>
            <a:endParaRPr lang="ru-R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26013" y="4221088"/>
            <a:ext cx="1512168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2027 год</a:t>
            </a:r>
            <a:endParaRPr lang="ru-R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8104" y="5949280"/>
            <a:ext cx="1094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32433" y="6061029"/>
            <a:ext cx="1094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68344" y="6084004"/>
            <a:ext cx="1159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43808" y="6011996"/>
            <a:ext cx="1159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5445224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14731,7 </a:t>
            </a:r>
            <a:endParaRPr lang="ru-RU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43808" y="5445224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14731,7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01808" y="5517232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19717,9 </a:t>
            </a:r>
            <a:endParaRPr lang="ru-RU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686955" y="5507940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19717,9</a:t>
            </a:r>
            <a:endParaRPr lang="ru-RU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194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335881" y="72008"/>
            <a:ext cx="7476479" cy="11967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200" b="1" dirty="0" smtClean="0">
              <a:ln w="11430"/>
              <a:solidFill>
                <a:srgbClr val="A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БЮДЖЕТА</a:t>
            </a:r>
            <a:br>
              <a:rPr lang="ru-RU" sz="2400" b="1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Михайловского сельского поселения </a:t>
            </a:r>
            <a:r>
              <a:rPr lang="ru-RU" sz="24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</a:t>
            </a:r>
            <a:r>
              <a:rPr lang="ru-RU" sz="2400" b="1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плановый </a:t>
            </a:r>
            <a:r>
              <a:rPr lang="ru-RU" sz="24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2400" b="1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4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2027 гг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21" y="116632"/>
            <a:ext cx="117497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556525"/>
              </p:ext>
            </p:extLst>
          </p:nvPr>
        </p:nvGraphicFramePr>
        <p:xfrm>
          <a:off x="611557" y="1331168"/>
          <a:ext cx="7992890" cy="5620191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553295"/>
                <a:gridCol w="1214618"/>
                <a:gridCol w="1101310"/>
                <a:gridCol w="1123667"/>
              </a:tblGrid>
              <a:tr h="241543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 показателей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 2025 г и плановый период :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4154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 год</a:t>
                      </a:r>
                      <a:endParaRPr lang="ru-RU" sz="11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 год</a:t>
                      </a:r>
                      <a:endParaRPr lang="ru-RU" sz="11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2027 год</a:t>
                      </a:r>
                      <a:endParaRPr lang="ru-RU" sz="11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41543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НАЛОГОВЫЕ и НЕНАЛОГОВЫЕ ДОХОДЫ, всего</a:t>
                      </a:r>
                      <a:endParaRPr lang="ru-RU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/>
                        <a:t>5818,1</a:t>
                      </a:r>
                      <a:endParaRPr lang="ru-RU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/>
                        <a:t>6091,5</a:t>
                      </a:r>
                      <a:endParaRPr lang="ru-RU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/>
                        <a:t>6389,1</a:t>
                      </a:r>
                      <a:endParaRPr lang="ru-RU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86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Налог на доходы физических лиц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1238,8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1248,4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1262,8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989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Единый  сельскохозяйственный налог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694,3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694,3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694,3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88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Налог</a:t>
                      </a:r>
                      <a:r>
                        <a:rPr lang="ru-RU" sz="1100" b="0" i="0" u="none" strike="noStrike" baseline="0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на имущество физических</a:t>
                      </a:r>
                      <a:r>
                        <a:rPr lang="ru-RU" sz="1100" b="0" i="0" u="none" strike="noStrike" baseline="0" dirty="0" smtClean="0">
                          <a:effectLst/>
                          <a:latin typeface="Times New Roman"/>
                        </a:rPr>
                        <a:t> лиц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405,3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418,1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430,5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88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Земельный</a:t>
                      </a:r>
                      <a:r>
                        <a:rPr lang="ru-RU" sz="1100" b="0" i="0" u="none" strike="noStrike" baseline="0" dirty="0" smtClean="0">
                          <a:effectLst/>
                          <a:latin typeface="Times New Roman"/>
                        </a:rPr>
                        <a:t> налог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3460,0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3710,2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3980,1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886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Госпошлина 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1,6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1,7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1,8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0019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Неналоговые доходы (доходы, получаемые в виде арендной платы за земельные участки, имущества, штрафы, санкции, возмещение ущерба и прочие неналоговые доходы)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17,5</a:t>
                      </a:r>
                    </a:p>
                    <a:p>
                      <a:pPr algn="r"/>
                      <a:endParaRPr lang="ru-RU" sz="1050" dirty="0" smtClean="0"/>
                    </a:p>
                    <a:p>
                      <a:pPr algn="r"/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18,2</a:t>
                      </a:r>
                    </a:p>
                    <a:p>
                      <a:pPr algn="r"/>
                      <a:endParaRPr lang="ru-RU" sz="105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18,9</a:t>
                      </a:r>
                    </a:p>
                    <a:p>
                      <a:pPr algn="r"/>
                      <a:endParaRPr lang="ru-RU" sz="105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/>
                        <a:t>Штрафы, санкции,</a:t>
                      </a:r>
                      <a:r>
                        <a:rPr lang="ru-RU" sz="1050" b="0" baseline="0" dirty="0" smtClean="0"/>
                        <a:t> возмещение ущерба</a:t>
                      </a:r>
                      <a:endParaRPr lang="ru-RU" sz="105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0" dirty="0" smtClean="0"/>
                        <a:t>0,6</a:t>
                      </a:r>
                      <a:endParaRPr lang="ru-RU" sz="105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0" dirty="0" smtClean="0"/>
                        <a:t>0,6</a:t>
                      </a:r>
                      <a:endParaRPr lang="ru-RU" sz="105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0" dirty="0" smtClean="0"/>
                        <a:t>0,7</a:t>
                      </a:r>
                      <a:endParaRPr lang="ru-RU" sz="105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/>
                        <a:t>БЕЗВОЗМЕЗДНЫЕ ПОСТУПЛЕНИЯ,</a:t>
                      </a:r>
                      <a:r>
                        <a:rPr lang="ru-RU" sz="1050" b="1" baseline="0" dirty="0" smtClean="0"/>
                        <a:t> всего</a:t>
                      </a:r>
                      <a:endParaRPr lang="ru-RU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/>
                        <a:t>10821,0</a:t>
                      </a:r>
                      <a:endParaRPr lang="ru-RU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/>
                        <a:t>8640,2</a:t>
                      </a:r>
                      <a:endParaRPr lang="ru-RU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/>
                        <a:t>13328,8</a:t>
                      </a:r>
                      <a:endParaRPr lang="ru-RU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253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Дотации бюджетам сельских поселений на выравнивание бюджетной обеспеченности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10109,6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8202,5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10424,4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253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Дотации бюджетам сельских поселений  на поддержку мер по обеспечению сбалансированности бюджетов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310,4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0,0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0,0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253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субвенции бюджетам сельских поселений на выполнение передаваемых полномочий субъектов РФ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0,2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0,2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0,2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253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Субвенции бюджетам сельских поселений на осуществление первичного воинского учета на территориях, где</a:t>
                      </a:r>
                      <a:r>
                        <a:rPr lang="ru-RU" sz="1050" baseline="0" dirty="0" smtClean="0"/>
                        <a:t> отсутствуют военные комиссариаты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400,8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437,5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0,0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061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Прочие межбюджетные трансферты,</a:t>
                      </a:r>
                      <a:r>
                        <a:rPr lang="ru-RU" sz="1000" baseline="0" dirty="0" smtClean="0"/>
                        <a:t> передаваемые бюджетам сельских поселений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2904,2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2712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Итого</a:t>
                      </a:r>
                      <a:endParaRPr lang="ru-RU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/>
                        <a:t>16639,1</a:t>
                      </a:r>
                      <a:endParaRPr lang="ru-RU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/>
                        <a:t>14731,7</a:t>
                      </a:r>
                      <a:endParaRPr lang="ru-RU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/>
                        <a:t>19717,9</a:t>
                      </a:r>
                      <a:endParaRPr lang="ru-RU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08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7030A0"/>
            </a:gs>
            <a:gs pos="17999">
              <a:srgbClr val="FEE7F2"/>
            </a:gs>
            <a:gs pos="36000">
              <a:schemeClr val="accent2">
                <a:lumMod val="60000"/>
                <a:lumOff val="40000"/>
              </a:schemeClr>
            </a:gs>
            <a:gs pos="61000">
              <a:schemeClr val="accent2">
                <a:lumMod val="40000"/>
                <a:lumOff val="60000"/>
              </a:schemeClr>
            </a:gs>
            <a:gs pos="82001">
              <a:schemeClr val="accent3">
                <a:lumMod val="40000"/>
                <a:lumOff val="60000"/>
              </a:schemeClr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04"/>
            <a:ext cx="6660232" cy="51055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95736" y="286721"/>
            <a:ext cx="4536504" cy="40597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НАЛОГОВЫЕ ДОХОДЫ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708485" y="1014763"/>
            <a:ext cx="4967971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НДФЛ -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основной вид прямых налогов. Исчисляется в процентах от совокупного дохода физических лиц за вычетом документально подтверждённых расходов, в соответствии с действующим законодательством.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Багетная рамка 6"/>
          <p:cNvSpPr/>
          <p:nvPr/>
        </p:nvSpPr>
        <p:spPr>
          <a:xfrm>
            <a:off x="242691" y="1291193"/>
            <a:ext cx="2601117" cy="1352573"/>
          </a:xfrm>
          <a:prstGeom prst="bevel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Налог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на доходы </a:t>
            </a:r>
          </a:p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физических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лиц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(НДФЛ)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(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1238,8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тыс. руб.)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  <a:p>
            <a:pPr algn="ctr"/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4286256"/>
            <a:ext cx="2488887" cy="24259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ДОХОДЫ,ОБЛАГАЕМЫЕ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НДФЛ</a:t>
            </a:r>
          </a:p>
          <a:p>
            <a:pPr algn="ctr"/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* вознаграждение </a:t>
            </a:r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за выполнение трудовых или иных обязанностей; </a:t>
            </a:r>
          </a:p>
          <a:p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* от </a:t>
            </a:r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продажи имущества, находившегося в собственности менее 3 лет; </a:t>
            </a:r>
          </a:p>
          <a:p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* от </a:t>
            </a:r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сдачи имущества в аренду; </a:t>
            </a:r>
          </a:p>
          <a:p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* доходы </a:t>
            </a:r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от источников за пределами Российской Федерации; </a:t>
            </a:r>
          </a:p>
          <a:p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* доходы </a:t>
            </a:r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в виде разного рода выигрышей;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иные </a:t>
            </a:r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доходы. </a:t>
            </a:r>
            <a:endParaRPr lang="ru-RU" sz="1050" i="1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ru-RU" sz="105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000760" y="4214818"/>
            <a:ext cx="3000396" cy="2596865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ДОХОДЫ, НЕ ОБЛАГАЕМЫЕ НДФЛ </a:t>
            </a:r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* доходы </a:t>
            </a:r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от продажи имущества, находившегося в собственности более трех лет; </a:t>
            </a:r>
          </a:p>
          <a:p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* доходы</a:t>
            </a:r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, полученные в порядке наследования; </a:t>
            </a:r>
          </a:p>
          <a:p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* доходы</a:t>
            </a:r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, полученные по договору дарения от члена семьи и (или) близкого родственника в соответствии с Семейным кодексом Российской Федерации (от супруга, родителей и детей, в том числе усыновителей и усыновленных, дедушки, бабушки и внуков, полнородных и </a:t>
            </a: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не полнородных </a:t>
            </a:r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(имеющих общих отца или мать) братьев и сестер); </a:t>
            </a:r>
          </a:p>
          <a:p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* иные </a:t>
            </a:r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5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ашивка 14"/>
          <p:cNvSpPr/>
          <p:nvPr/>
        </p:nvSpPr>
        <p:spPr>
          <a:xfrm rot="5400000" flipV="1">
            <a:off x="4784279" y="1747710"/>
            <a:ext cx="144013" cy="295525"/>
          </a:xfrm>
          <a:prstGeom prst="chevr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 rot="5400000" flipV="1">
            <a:off x="7448575" y="1747709"/>
            <a:ext cx="144013" cy="295525"/>
          </a:xfrm>
          <a:prstGeom prst="chevr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2961711" y="1679671"/>
            <a:ext cx="360040" cy="431602"/>
          </a:xfrm>
          <a:prstGeom prst="chevr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0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7030A0"/>
            </a:gs>
            <a:gs pos="17999">
              <a:srgbClr val="FEE7F2"/>
            </a:gs>
            <a:gs pos="36000">
              <a:schemeClr val="accent2">
                <a:lumMod val="60000"/>
                <a:lumOff val="40000"/>
              </a:schemeClr>
            </a:gs>
            <a:gs pos="61000">
              <a:schemeClr val="accent2">
                <a:lumMod val="40000"/>
                <a:lumOff val="60000"/>
              </a:schemeClr>
            </a:gs>
            <a:gs pos="82001">
              <a:schemeClr val="accent3">
                <a:lumMod val="40000"/>
                <a:lumOff val="60000"/>
              </a:schemeClr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44738"/>
            <a:ext cx="5724128" cy="435081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076056" y="1071546"/>
            <a:ext cx="3890452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бюджет </a:t>
            </a:r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Михайловского сельского поселения</a:t>
            </a:r>
            <a:r>
              <a:rPr lang="ru-RU" sz="1200" i="1" dirty="0" smtClean="0"/>
              <a:t> поступает: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Единый 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сельскохозяйственный налог -от сельхозпроизводителей, фермерских хозяйств и от предприятий реализующих </a:t>
            </a:r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сельхозпродукцию.</a:t>
            </a:r>
            <a:endParaRPr lang="ru-RU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143239" y="1285860"/>
            <a:ext cx="1796679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единый </a:t>
            </a:r>
            <a:endPara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сельскохозяйственный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налог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2699792" y="1357160"/>
            <a:ext cx="366877" cy="484632"/>
          </a:xfrm>
          <a:prstGeom prst="chevr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251520" y="720389"/>
            <a:ext cx="2376264" cy="1584176"/>
          </a:xfrm>
          <a:prstGeom prst="bevel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Налог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на совокупный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доход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(694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,3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тыс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. руб.)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  <a:p>
            <a:pPr algn="ctr"/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41115" y="3356992"/>
            <a:ext cx="5351365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бюджет  Михайловского сельского поселения</a:t>
            </a:r>
            <a:r>
              <a:rPr lang="ru-RU" sz="1200" i="1" dirty="0" smtClean="0"/>
              <a:t> поступает: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лиц.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Земельный налог с организаций.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Земельный налог с физических лиц.</a:t>
            </a:r>
          </a:p>
          <a:p>
            <a:pPr marL="285750" indent="-285750">
              <a:buFont typeface="Arial" charset="0"/>
              <a:buChar char="•"/>
            </a:pPr>
            <a:endPara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агетная рамка 17"/>
          <p:cNvSpPr/>
          <p:nvPr/>
        </p:nvSpPr>
        <p:spPr>
          <a:xfrm>
            <a:off x="316759" y="3140968"/>
            <a:ext cx="2376264" cy="1440160"/>
          </a:xfrm>
          <a:prstGeom prst="bevel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Налоги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на имущество 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(3865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,3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тыс. руб.)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  <a:p>
            <a:pPr algn="ctr"/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2860357" y="3714840"/>
            <a:ext cx="324067" cy="434240"/>
          </a:xfrm>
          <a:prstGeom prst="chevr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Багетная рамка 19"/>
          <p:cNvSpPr/>
          <p:nvPr/>
        </p:nvSpPr>
        <p:spPr>
          <a:xfrm>
            <a:off x="314164" y="5013176"/>
            <a:ext cx="2376264" cy="1421309"/>
          </a:xfrm>
          <a:prstGeom prst="bevel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Госпошлина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(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1,6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тыс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. руб.)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  <a:p>
            <a:pPr algn="ctr"/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563888" y="5283205"/>
            <a:ext cx="5328592" cy="138499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бюджет  Михайловского сельского поселения</a:t>
            </a:r>
            <a:r>
              <a:rPr lang="ru-RU" sz="1400" i="1" dirty="0" smtClean="0"/>
              <a:t> поступает государственная пошлина за совершение нотариальных действий должностными лицами органов местного самоуправления, уполномоченными в соответствии с законодательными актами Российской Федерации на совершение нотариальных действий</a:t>
            </a:r>
          </a:p>
        </p:txBody>
      </p:sp>
      <p:sp>
        <p:nvSpPr>
          <p:cNvPr id="22" name="Нашивка 21"/>
          <p:cNvSpPr/>
          <p:nvPr/>
        </p:nvSpPr>
        <p:spPr>
          <a:xfrm>
            <a:off x="3020013" y="5589240"/>
            <a:ext cx="327851" cy="412624"/>
          </a:xfrm>
          <a:prstGeom prst="chevr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0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71" y="850758"/>
            <a:ext cx="8676456" cy="574659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67544" y="72008"/>
            <a:ext cx="2773306" cy="90872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НЕНАЛОГОВЫЕ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ДОХОДЫ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Багетная рамка 2"/>
          <p:cNvSpPr/>
          <p:nvPr/>
        </p:nvSpPr>
        <p:spPr>
          <a:xfrm>
            <a:off x="273411" y="1124744"/>
            <a:ext cx="2996607" cy="1334557"/>
          </a:xfrm>
          <a:prstGeom prst="bevel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Доходы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от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использования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имущества, находящегося в государственной и муниципальной собственности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(17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,5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тыс. руб.)</a:t>
            </a:r>
          </a:p>
          <a:p>
            <a:pPr algn="ctr"/>
            <a:endParaRPr lang="ru-RU" sz="1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3290423" y="1429324"/>
            <a:ext cx="294352" cy="484632"/>
          </a:xfrm>
          <a:prstGeom prst="chevr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639584" y="1285860"/>
            <a:ext cx="5331645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i="1" dirty="0" smtClean="0"/>
              <a:t>доходы,  </a:t>
            </a:r>
            <a:r>
              <a:rPr lang="ru-RU" sz="1200" i="1" dirty="0"/>
              <a:t>получаемые в виде арендной </a:t>
            </a:r>
            <a:r>
              <a:rPr lang="ru-RU" sz="1200" i="1" dirty="0" smtClean="0"/>
              <a:t>платы, а также средства от продажи права на заключение договора аренды за земли, находящиеся в собственности  сельских поселений (за исключением земельных участков бюджетных и автономных учреждений) </a:t>
            </a:r>
            <a:endParaRPr lang="ru-RU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агетная рамка 18"/>
          <p:cNvSpPr/>
          <p:nvPr/>
        </p:nvSpPr>
        <p:spPr>
          <a:xfrm>
            <a:off x="273411" y="4286256"/>
            <a:ext cx="3794533" cy="928694"/>
          </a:xfrm>
          <a:prstGeom prst="bevel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  <a:p>
            <a:pPr algn="ctr"/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Штрафы, санкции, возмещение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ущерба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(0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,6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тыс. руб.)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  <a:p>
            <a:pPr algn="ctr"/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40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3508"/>
            <a:ext cx="3901915" cy="22628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052736"/>
            <a:ext cx="2520280" cy="3600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НАЛОГОВЫЕ ДОХОДЫ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69208959"/>
              </p:ext>
            </p:extLst>
          </p:nvPr>
        </p:nvGraphicFramePr>
        <p:xfrm>
          <a:off x="107504" y="1556792"/>
          <a:ext cx="4632031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02925491"/>
              </p:ext>
            </p:extLst>
          </p:nvPr>
        </p:nvGraphicFramePr>
        <p:xfrm>
          <a:off x="4860032" y="1556792"/>
          <a:ext cx="415349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5508104" y="1052736"/>
            <a:ext cx="2880320" cy="3600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98731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r>
              <a:rPr lang="ru-RU" sz="2400" b="1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</a:t>
            </a:r>
            <a:r>
              <a:rPr lang="ru-RU" sz="24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доходов бюджета Михайловского сельского поселения на 2025 </a:t>
            </a:r>
            <a:r>
              <a:rPr lang="ru-RU" sz="24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"/>
          </p:nvPr>
        </p:nvSpPr>
        <p:spPr>
          <a:xfrm>
            <a:off x="3419872" y="5214950"/>
            <a:ext cx="4464496" cy="2857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/>
            <a:r>
              <a:rPr lang="ru-RU" dirty="0"/>
              <a:t>БЕЗВОЗМЕЗДНЫЕ ПОСТУПЛЕНИЯ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59877" y="5643579"/>
            <a:ext cx="6932603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t"/>
            <a:r>
              <a:rPr lang="ru-RU" sz="1100" b="1" dirty="0" smtClean="0"/>
              <a:t>*  Дотации </a:t>
            </a:r>
            <a:r>
              <a:rPr lang="ru-RU" sz="1100" b="1" dirty="0"/>
              <a:t>бюджетам </a:t>
            </a:r>
            <a:r>
              <a:rPr lang="ru-RU" sz="1100" b="1" dirty="0" smtClean="0"/>
              <a:t>сельских поселений    - 10420,0</a:t>
            </a:r>
            <a:endParaRPr lang="ru-RU" sz="1100" b="1" dirty="0"/>
          </a:p>
          <a:p>
            <a:pPr fontAlgn="t"/>
            <a:r>
              <a:rPr lang="ru-RU" sz="1100" b="1" dirty="0" smtClean="0"/>
              <a:t>*  Субвенции </a:t>
            </a:r>
            <a:r>
              <a:rPr lang="ru-RU" sz="1100" b="1" dirty="0"/>
              <a:t>бюджетам </a:t>
            </a:r>
            <a:r>
              <a:rPr lang="ru-RU" sz="1100" b="1" dirty="0" smtClean="0"/>
              <a:t>сельских поселений на выполнение передаваемых полномочий субъектов     Российской Федерации                                                                                                                                     -     0,2</a:t>
            </a:r>
            <a:endParaRPr lang="ru-RU" sz="1100" b="1" dirty="0"/>
          </a:p>
          <a:p>
            <a:pPr fontAlgn="t"/>
            <a:r>
              <a:rPr lang="ru-RU" sz="1100" b="1" dirty="0" smtClean="0"/>
              <a:t>* Субвенции бюджетам сельских поселений  на осуществление первичного воинского учета на территориях, где отсутствуют военные комиссариаты                                                                           - 400,8                        </a:t>
            </a:r>
            <a:endParaRPr lang="ru-RU" sz="1100" b="1" dirty="0"/>
          </a:p>
          <a:p>
            <a:pPr fontAlgn="t"/>
            <a:r>
              <a:rPr lang="ru-RU" sz="1100" b="1" dirty="0" smtClean="0"/>
              <a:t>*  Прочие межбюджетные трансферты, передаваемые бюджетам сельских поселений         -   0,0                                                                         </a:t>
            </a:r>
            <a:endParaRPr lang="ru-RU" sz="1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68760"/>
            <a:ext cx="3420855" cy="144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69284" y="2636912"/>
            <a:ext cx="8496944" cy="7200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расходов бюджета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Михайловского сельского поселения, на 2025 год и на плановый период 2026-2027 годов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(тыс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. руб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.)</a:t>
            </a: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600" dirty="0"/>
          </a:p>
        </p:txBody>
      </p:sp>
      <p:graphicFrame>
        <p:nvGraphicFramePr>
          <p:cNvPr id="12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3465042"/>
              </p:ext>
            </p:extLst>
          </p:nvPr>
        </p:nvGraphicFramePr>
        <p:xfrm>
          <a:off x="827584" y="3426535"/>
          <a:ext cx="7488834" cy="3169945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{69CF1AB2-1976-4502-BF36-3FF5EA218861}</a:tableStyleId>
              </a:tblPr>
              <a:tblGrid>
                <a:gridCol w="557963"/>
                <a:gridCol w="4239421"/>
                <a:gridCol w="897150"/>
                <a:gridCol w="897150"/>
                <a:gridCol w="897150"/>
              </a:tblGrid>
              <a:tr h="391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Код</a:t>
                      </a:r>
                      <a:endParaRPr lang="ru-RU" sz="11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разделов и подразделов</a:t>
                      </a:r>
                      <a:endParaRPr lang="ru-RU" sz="13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 г</a:t>
                      </a:r>
                      <a:endParaRPr lang="ru-RU" sz="1300" b="1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 г</a:t>
                      </a:r>
                      <a:endParaRPr lang="ru-RU" sz="13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2027 г</a:t>
                      </a:r>
                      <a:endParaRPr lang="ru-RU" sz="13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636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0100</a:t>
                      </a:r>
                      <a:endParaRPr lang="ru-RU" sz="11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Общегосударственные вопросы 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effectLst/>
                        </a:rPr>
                        <a:t>8668,2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8576,4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9500,2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35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0200</a:t>
                      </a:r>
                      <a:endParaRPr lang="ru-RU" sz="11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Национальная </a:t>
                      </a:r>
                      <a:r>
                        <a:rPr lang="ru-RU" sz="1150" dirty="0" smtClean="0">
                          <a:effectLst/>
                        </a:rPr>
                        <a:t>оборона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400,8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effectLst/>
                        </a:rPr>
                        <a:t>417,5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636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0300</a:t>
                      </a:r>
                      <a:endParaRPr lang="ru-RU" sz="11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05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effectLst/>
                        </a:rPr>
                        <a:t>487,2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35,7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37,1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636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0400</a:t>
                      </a:r>
                      <a:endParaRPr lang="ru-RU" sz="11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Национальная экономика </a:t>
                      </a:r>
                      <a:endParaRPr lang="ru-RU" sz="105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effectLst/>
                        </a:rPr>
                        <a:t>25,0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368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0500</a:t>
                      </a:r>
                      <a:endParaRPr lang="ru-RU" sz="1050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Жилищно-коммунальное</a:t>
                      </a:r>
                      <a:r>
                        <a:rPr lang="ru-RU" sz="1100" baseline="0" dirty="0" smtClean="0">
                          <a:effectLst/>
                        </a:rPr>
                        <a:t> хозяйство</a:t>
                      </a:r>
                      <a:endParaRPr lang="ru-RU" sz="105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1335,6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1340,4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636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0700</a:t>
                      </a:r>
                      <a:endParaRPr lang="ru-RU" sz="1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Образование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636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0800</a:t>
                      </a:r>
                      <a:endParaRPr lang="ru-RU" sz="11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Культура, кинематография 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effectLst/>
                        </a:rPr>
                        <a:t>5557,1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5682,1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8840,2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636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1000</a:t>
                      </a:r>
                      <a:endParaRPr lang="ru-RU" sz="11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Социальная политика 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effectLst/>
                        </a:rPr>
                        <a:t>102,0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636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1100</a:t>
                      </a:r>
                      <a:endParaRPr lang="ru-RU" sz="11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Физическая культура и спорт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effectLst/>
                        </a:rPr>
                        <a:t>46,2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128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Всего расходов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16639,1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14731,7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19717,9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13000">
                          <a:schemeClr val="accent2">
                            <a:lumMod val="40000"/>
                            <a:lumOff val="60000"/>
                          </a:schemeClr>
                        </a:gs>
                        <a:gs pos="29000">
                          <a:srgbClr val="D4DEFF"/>
                        </a:gs>
                        <a:gs pos="81000">
                          <a:srgbClr val="D4DEFF"/>
                        </a:gs>
                        <a:gs pos="95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9" name="Picture 3" descr="кателок с деньгами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790" y="1340770"/>
            <a:ext cx="1768152" cy="1224134"/>
          </a:xfrm>
          <a:prstGeom prst="rect">
            <a:avLst/>
          </a:prstGeom>
          <a:ln/>
        </p:spPr>
      </p:pic>
      <p:pic>
        <p:nvPicPr>
          <p:cNvPr id="11" name="Рисунок 10" descr="https://im1-tub-ru.yandex.net/i?id=f5a4b5a4c9e6154036727c6a65c38b01&amp;n=33&amp;h=190&amp;w=312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413231"/>
            <a:ext cx="1800200" cy="115167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72008"/>
            <a:ext cx="7476479" cy="11967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200" b="1" dirty="0" smtClean="0">
              <a:ln w="11430"/>
              <a:solidFill>
                <a:srgbClr val="A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  <a:br>
              <a:rPr lang="ru-RU" sz="2400" b="1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Михайловского сельского поселения на 2025 год и на плановый период 2026 и 2027 гг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3098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910d0fe5e58a313167992d7d6624c9d8&amp;n=33&amp;h=190&amp;w=2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37112"/>
            <a:ext cx="1800200" cy="94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5112568" cy="648072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Общегосударственные расходы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23728" y="4519880"/>
            <a:ext cx="4392488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оборона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254462"/>
              </p:ext>
            </p:extLst>
          </p:nvPr>
        </p:nvGraphicFramePr>
        <p:xfrm>
          <a:off x="683568" y="1412776"/>
          <a:ext cx="7704856" cy="2217200"/>
        </p:xfrm>
        <a:graphic>
          <a:graphicData uri="http://schemas.openxmlformats.org/drawingml/2006/table">
            <a:tbl>
              <a:tblPr/>
              <a:tblGrid>
                <a:gridCol w="571341"/>
                <a:gridCol w="4341066"/>
                <a:gridCol w="918659"/>
                <a:gridCol w="984768"/>
                <a:gridCol w="889022"/>
              </a:tblGrid>
              <a:tr h="405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C27A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  <a:endParaRPr lang="ru-RU" sz="1100" b="1" dirty="0">
                        <a:solidFill>
                          <a:srgbClr val="5C27A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C27A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разделов и подразделов</a:t>
                      </a:r>
                      <a:endParaRPr lang="ru-RU" sz="1200" b="1" dirty="0">
                        <a:solidFill>
                          <a:srgbClr val="5C27A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5C27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2025</a:t>
                      </a:r>
                      <a:endParaRPr lang="ru-RU" sz="1200" b="1" dirty="0">
                        <a:solidFill>
                          <a:srgbClr val="5C27A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5C27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2026</a:t>
                      </a:r>
                      <a:endParaRPr lang="ru-RU" sz="1200" b="1" dirty="0">
                        <a:solidFill>
                          <a:srgbClr val="5C27A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5C27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2027</a:t>
                      </a:r>
                      <a:endParaRPr lang="ru-RU" sz="1200" b="1" dirty="0">
                        <a:solidFill>
                          <a:srgbClr val="5C27A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7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5C27A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0100</a:t>
                      </a:r>
                      <a:endParaRPr lang="ru-RU" sz="1100" b="1" dirty="0">
                        <a:solidFill>
                          <a:srgbClr val="5C27A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 </a:t>
                      </a:r>
                      <a:r>
                        <a:rPr lang="ru-RU" sz="115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effectLst/>
                          <a:latin typeface="Times New Roman"/>
                          <a:ea typeface="Times New Roman"/>
                        </a:rPr>
                        <a:t>8668,2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effectLst/>
                          <a:latin typeface="Times New Roman"/>
                          <a:ea typeface="Times New Roman"/>
                        </a:rPr>
                        <a:t>8576,4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effectLst/>
                          <a:latin typeface="Times New Roman"/>
                          <a:ea typeface="Times New Roman"/>
                        </a:rPr>
                        <a:t>9500,2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56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rgbClr val="5C27A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0104</a:t>
                      </a:r>
                      <a:endParaRPr lang="ru-RU" sz="1100" b="1" dirty="0">
                        <a:solidFill>
                          <a:srgbClr val="5C27A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Times New Roman"/>
                          <a:ea typeface="Times New Roman"/>
                        </a:rPr>
                        <a:t>8381,7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Times New Roman"/>
                          <a:ea typeface="Times New Roman"/>
                        </a:rPr>
                        <a:t>7257,3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Times New Roman"/>
                          <a:ea typeface="Times New Roman"/>
                        </a:rPr>
                        <a:t>8392,5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4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rgbClr val="5C27A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0106</a:t>
                      </a:r>
                      <a:endParaRPr lang="ru-RU" sz="1100" b="1" dirty="0">
                        <a:solidFill>
                          <a:srgbClr val="5C27A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финансовых, налоговых и таможенных органов и  органов финансового (финансово-бюджетного) надзора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Times New Roman"/>
                          <a:ea typeface="Times New Roman"/>
                        </a:rPr>
                        <a:t>205,9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Times New Roman"/>
                          <a:ea typeface="Times New Roman"/>
                        </a:rPr>
                        <a:t>214,4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Times New Roman"/>
                          <a:ea typeface="Times New Roman"/>
                        </a:rPr>
                        <a:t>222,7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rgbClr val="5C27A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0107</a:t>
                      </a:r>
                      <a:endParaRPr lang="ru-RU" sz="1100" b="1" dirty="0">
                        <a:solidFill>
                          <a:srgbClr val="5C27A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Обеспечение проведения выборов и</a:t>
                      </a:r>
                      <a:r>
                        <a:rPr lang="ru-RU" sz="115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референдумов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Times New Roman"/>
                          <a:ea typeface="Times New Roman"/>
                        </a:rPr>
                        <a:t>738,1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7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5C27A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0111</a:t>
                      </a:r>
                      <a:endParaRPr lang="ru-RU" sz="1100" b="1" dirty="0">
                        <a:solidFill>
                          <a:srgbClr val="5C27A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Резервные фонды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7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5C27A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0113</a:t>
                      </a:r>
                      <a:endParaRPr lang="ru-RU" sz="1100" b="1" dirty="0">
                        <a:solidFill>
                          <a:srgbClr val="5C27A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Другие общегосударственные вопросы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Times New Roman"/>
                          <a:ea typeface="Times New Roman"/>
                        </a:rPr>
                        <a:t>70,6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Times New Roman"/>
                          <a:ea typeface="Times New Roman"/>
                        </a:rPr>
                        <a:t>366,6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Times New Roman"/>
                          <a:ea typeface="Times New Roman"/>
                        </a:rPr>
                        <a:t>885,0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372050"/>
              </p:ext>
            </p:extLst>
          </p:nvPr>
        </p:nvGraphicFramePr>
        <p:xfrm>
          <a:off x="755577" y="5373216"/>
          <a:ext cx="7632848" cy="613410"/>
        </p:xfrm>
        <a:graphic>
          <a:graphicData uri="http://schemas.openxmlformats.org/drawingml/2006/table">
            <a:tbl>
              <a:tblPr/>
              <a:tblGrid>
                <a:gridCol w="509048"/>
                <a:gridCol w="4070949"/>
                <a:gridCol w="1018095"/>
                <a:gridCol w="1017378"/>
                <a:gridCol w="101737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C27A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  <a:endParaRPr lang="ru-RU" sz="1100" b="1" dirty="0">
                        <a:solidFill>
                          <a:srgbClr val="5C27A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C27A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разделов и подразделов</a:t>
                      </a:r>
                      <a:endParaRPr lang="ru-RU" sz="1200" b="1" dirty="0">
                        <a:solidFill>
                          <a:srgbClr val="5C27A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5C27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2025</a:t>
                      </a:r>
                      <a:endParaRPr lang="ru-RU" sz="1200" b="1" dirty="0">
                        <a:solidFill>
                          <a:srgbClr val="5C27A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5C27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2026</a:t>
                      </a:r>
                      <a:endParaRPr lang="ru-RU" sz="1200" b="1" dirty="0">
                        <a:solidFill>
                          <a:srgbClr val="5C27A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5C27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2027</a:t>
                      </a:r>
                      <a:endParaRPr lang="ru-RU" sz="1200" b="1" dirty="0">
                        <a:solidFill>
                          <a:srgbClr val="5C27A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rgbClr val="5C27A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0200</a:t>
                      </a:r>
                      <a:endParaRPr lang="ru-RU" sz="1100" b="1" dirty="0">
                        <a:solidFill>
                          <a:srgbClr val="5C27A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</a:t>
                      </a:r>
                      <a:r>
                        <a:rPr lang="ru-RU" sz="115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оборона в том числе: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400,8</a:t>
                      </a:r>
                      <a:endParaRPr lang="ru-RU" sz="1150" b="1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437,5</a:t>
                      </a:r>
                      <a:endParaRPr lang="ru-RU" sz="1150" b="1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150" b="1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5C27A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0203</a:t>
                      </a:r>
                      <a:endParaRPr lang="ru-RU" sz="1100" dirty="0">
                        <a:solidFill>
                          <a:srgbClr val="5C27A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Мобилизационная</a:t>
                      </a:r>
                      <a:r>
                        <a:rPr lang="ru-RU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и вневойсковая 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437,5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14" descr="Картинки по запросу картинки о бюджете и бюджетном процессе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269" y="17657"/>
            <a:ext cx="1800200" cy="130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55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0968" y="4214818"/>
            <a:ext cx="4752528" cy="6429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экономика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337073"/>
              </p:ext>
            </p:extLst>
          </p:nvPr>
        </p:nvGraphicFramePr>
        <p:xfrm>
          <a:off x="827584" y="5429264"/>
          <a:ext cx="7704856" cy="1082498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571341"/>
                <a:gridCol w="4341066"/>
                <a:gridCol w="918659"/>
                <a:gridCol w="984768"/>
                <a:gridCol w="889022"/>
              </a:tblGrid>
              <a:tr h="377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C27A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  <a:endParaRPr lang="ru-RU" sz="1100" b="1" dirty="0">
                        <a:solidFill>
                          <a:srgbClr val="5C27A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C27A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разделов и подразделов</a:t>
                      </a:r>
                      <a:endParaRPr lang="ru-RU" sz="1200" b="1" dirty="0">
                        <a:solidFill>
                          <a:srgbClr val="5C27A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5C27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2025</a:t>
                      </a:r>
                      <a:endParaRPr lang="ru-RU" sz="1200" b="1" dirty="0">
                        <a:solidFill>
                          <a:srgbClr val="5C27A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5C27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2026</a:t>
                      </a:r>
                      <a:endParaRPr lang="ru-RU" sz="1200" b="1" dirty="0">
                        <a:solidFill>
                          <a:srgbClr val="5C27A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5C27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2027</a:t>
                      </a:r>
                      <a:endParaRPr lang="ru-RU" sz="1200" b="1" dirty="0">
                        <a:solidFill>
                          <a:srgbClr val="5C27A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5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 в том числе: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effectLst/>
                          <a:latin typeface="Times New Roman"/>
                          <a:ea typeface="Times New Roman"/>
                        </a:rPr>
                        <a:t>25,0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52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Times New Roman"/>
                          <a:ea typeface="Times New Roman"/>
                        </a:rPr>
                        <a:t>0406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Водное хозяйство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Times New Roman"/>
                          <a:ea typeface="Times New Roman"/>
                        </a:rPr>
                        <a:t>25,0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0" baseline="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 descr="Картинки по запросу картинки о бюджете и бюджетном процессе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86190"/>
            <a:ext cx="2580110" cy="142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142976" y="285728"/>
            <a:ext cx="4752528" cy="5715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и правоохранительная деятельность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589219"/>
              </p:ext>
            </p:extLst>
          </p:nvPr>
        </p:nvGraphicFramePr>
        <p:xfrm>
          <a:off x="755577" y="1357299"/>
          <a:ext cx="7632848" cy="1400124"/>
        </p:xfrm>
        <a:graphic>
          <a:graphicData uri="http://schemas.openxmlformats.org/drawingml/2006/table">
            <a:tbl>
              <a:tblPr/>
              <a:tblGrid>
                <a:gridCol w="509048"/>
                <a:gridCol w="4070949"/>
                <a:gridCol w="1018095"/>
                <a:gridCol w="1017378"/>
                <a:gridCol w="1017378"/>
              </a:tblGrid>
              <a:tr h="210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C27A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  <a:endParaRPr lang="ru-RU" sz="1100" b="1" dirty="0">
                        <a:solidFill>
                          <a:srgbClr val="5C27A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C27A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разделов и подразделов</a:t>
                      </a:r>
                      <a:endParaRPr lang="ru-RU" sz="1200" b="1" dirty="0">
                        <a:solidFill>
                          <a:srgbClr val="5C27A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5C27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2025</a:t>
                      </a:r>
                      <a:endParaRPr lang="ru-RU" sz="1200" b="1" dirty="0">
                        <a:solidFill>
                          <a:srgbClr val="5C27A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5C27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2026</a:t>
                      </a:r>
                      <a:endParaRPr lang="ru-RU" sz="1200" b="1" dirty="0">
                        <a:solidFill>
                          <a:srgbClr val="5C27A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5C27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2027</a:t>
                      </a:r>
                      <a:endParaRPr lang="ru-RU" sz="1200" b="1" dirty="0">
                        <a:solidFill>
                          <a:srgbClr val="5C27A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6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5C27A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0300</a:t>
                      </a:r>
                      <a:endParaRPr lang="ru-RU" sz="1100" b="1" dirty="0">
                        <a:solidFill>
                          <a:srgbClr val="5C27A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</a:t>
                      </a:r>
                      <a:r>
                        <a:rPr lang="ru-RU" sz="115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деятельность в том числе: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487,2</a:t>
                      </a:r>
                      <a:endParaRPr lang="ru-RU" sz="1150" b="1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35,7</a:t>
                      </a:r>
                      <a:endParaRPr lang="ru-RU" sz="1150" b="1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37,1</a:t>
                      </a:r>
                      <a:endParaRPr lang="ru-RU" sz="1150" b="1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0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5C27A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0310</a:t>
                      </a:r>
                      <a:endParaRPr lang="ru-RU" sz="1100" dirty="0">
                        <a:solidFill>
                          <a:srgbClr val="5C27A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Обеспечение пожарной безопасности</a:t>
                      </a:r>
                      <a:endParaRPr lang="ru-RU" sz="1150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470,2</a:t>
                      </a:r>
                      <a:endParaRPr lang="ru-RU" sz="115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35,7</a:t>
                      </a:r>
                      <a:endParaRPr lang="ru-RU" sz="115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37,1</a:t>
                      </a:r>
                      <a:endParaRPr lang="ru-RU" sz="115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0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aseline="0" dirty="0" smtClean="0">
                          <a:solidFill>
                            <a:srgbClr val="5C27A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0314</a:t>
                      </a:r>
                      <a:endParaRPr lang="ru-RU" sz="1150" baseline="0" dirty="0">
                        <a:solidFill>
                          <a:srgbClr val="5C27A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150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17,0</a:t>
                      </a:r>
                      <a:endParaRPr lang="ru-RU" sz="115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15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15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Picture 2" descr="https://im0-tub-ru.yandex.net/i?id=63fc7a0bc8b4ec0fe615d0ad36c6631a&amp;n=33&amp;h=190&amp;w=2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214290"/>
            <a:ext cx="2143140" cy="92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63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0968" y="3645024"/>
            <a:ext cx="4752528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31040"/>
              </p:ext>
            </p:extLst>
          </p:nvPr>
        </p:nvGraphicFramePr>
        <p:xfrm>
          <a:off x="827584" y="4797152"/>
          <a:ext cx="7704856" cy="1679213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571341"/>
                <a:gridCol w="4341066"/>
                <a:gridCol w="918659"/>
                <a:gridCol w="984768"/>
                <a:gridCol w="889022"/>
              </a:tblGrid>
              <a:tr h="37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C27A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  <a:endParaRPr lang="ru-RU" sz="1100" b="1" dirty="0">
                        <a:solidFill>
                          <a:srgbClr val="5C27A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C27A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разделов и подразделов</a:t>
                      </a:r>
                      <a:endParaRPr lang="ru-RU" sz="1200" b="1" dirty="0">
                        <a:solidFill>
                          <a:srgbClr val="5C27A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5C27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2025</a:t>
                      </a:r>
                      <a:endParaRPr lang="ru-RU" sz="1200" b="1" dirty="0">
                        <a:solidFill>
                          <a:srgbClr val="5C27A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5C27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2026</a:t>
                      </a:r>
                      <a:endParaRPr lang="ru-RU" sz="1200" b="1" dirty="0">
                        <a:solidFill>
                          <a:srgbClr val="5C27A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5C27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2027</a:t>
                      </a:r>
                      <a:endParaRPr lang="ru-RU" sz="1200" b="1" dirty="0">
                        <a:solidFill>
                          <a:srgbClr val="5C27A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0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0700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Образование </a:t>
                      </a:r>
                      <a:r>
                        <a:rPr lang="ru-RU" sz="11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effectLst/>
                          <a:latin typeface="Times New Roman"/>
                          <a:ea typeface="Times New Roman"/>
                        </a:rPr>
                        <a:t>17,0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4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Times New Roman"/>
                          <a:ea typeface="Times New Roman"/>
                        </a:rPr>
                        <a:t>0705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Times New Roman"/>
                          <a:ea typeface="Times New Roman"/>
                        </a:rPr>
                        <a:t>15,0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0" baseline="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4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0707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Молодежная политика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 descr="Картинки по запросу картинки о бюджете и бюджетном процессе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56992"/>
            <a:ext cx="2580110" cy="117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142976" y="285728"/>
            <a:ext cx="4752528" cy="5715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Жилищно-Коммунальное хозяйство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617462"/>
              </p:ext>
            </p:extLst>
          </p:nvPr>
        </p:nvGraphicFramePr>
        <p:xfrm>
          <a:off x="755577" y="1357299"/>
          <a:ext cx="7632848" cy="1718054"/>
        </p:xfrm>
        <a:graphic>
          <a:graphicData uri="http://schemas.openxmlformats.org/drawingml/2006/table">
            <a:tbl>
              <a:tblPr/>
              <a:tblGrid>
                <a:gridCol w="509048"/>
                <a:gridCol w="4070949"/>
                <a:gridCol w="1018095"/>
                <a:gridCol w="1017378"/>
                <a:gridCol w="1017378"/>
              </a:tblGrid>
              <a:tr h="210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C27A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  <a:endParaRPr lang="ru-RU" sz="1100" b="1" dirty="0">
                        <a:solidFill>
                          <a:srgbClr val="5C27A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C27A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разделов и подразделов</a:t>
                      </a:r>
                      <a:endParaRPr lang="ru-RU" sz="1200" b="1" dirty="0">
                        <a:solidFill>
                          <a:srgbClr val="5C27A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5C27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2025</a:t>
                      </a:r>
                      <a:endParaRPr lang="ru-RU" sz="1200" b="1" dirty="0">
                        <a:solidFill>
                          <a:srgbClr val="5C27A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5C27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2026</a:t>
                      </a:r>
                      <a:endParaRPr lang="ru-RU" sz="1200" b="1" dirty="0">
                        <a:solidFill>
                          <a:srgbClr val="5C27A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5C27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2027</a:t>
                      </a:r>
                      <a:endParaRPr lang="ru-RU" sz="1200" b="1" dirty="0">
                        <a:solidFill>
                          <a:srgbClr val="5C27A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6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Жилищно-коммунальное</a:t>
                      </a:r>
                      <a:r>
                        <a:rPr lang="ru-RU" sz="115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хозяйство в том числе: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1335,6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1340,4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0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0501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Жилищное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хозяйство</a:t>
                      </a: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63,0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0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0502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Коммунальное хозяйство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422,9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0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0503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Благоустройство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849,7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1340,4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883" y="116633"/>
            <a:ext cx="216023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35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80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граждан?»</a:t>
            </a:r>
          </a:p>
        </p:txBody>
      </p:sp>
      <p:sp>
        <p:nvSpPr>
          <p:cNvPr id="84995" name="Rectangle 3"/>
          <p:cNvSpPr>
            <a:spLocks noGrp="1"/>
          </p:cNvSpPr>
          <p:nvPr>
            <p:ph type="body" sz="half" idx="2"/>
          </p:nvPr>
        </p:nvSpPr>
        <p:spPr>
          <a:xfrm>
            <a:off x="179388" y="1268413"/>
            <a:ext cx="8507412" cy="5040312"/>
          </a:xfrm>
        </p:spPr>
        <p:txBody>
          <a:bodyPr/>
          <a:lstStyle/>
          <a:p>
            <a:pPr algn="r">
              <a:buFont typeface="Wingdings 2" pitchFamily="18" charset="2"/>
              <a:buNone/>
            </a:pP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для граждан»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 вас с положениями основного финансового документа Михайловского сельского поселения – бюджета  поселения, а именно:  бюджет поселения на предстоящие три года: 2025 год и 2026-2027 годы.</a:t>
            </a:r>
          </a:p>
          <a:p>
            <a:pPr>
              <a:buFont typeface="Wingdings 2" pitchFamily="18" charset="2"/>
              <a:buNone/>
            </a:pPr>
            <a:r>
              <a:rPr lang="ru-RU" sz="1800" i="1" dirty="0" smtClean="0">
                <a:solidFill>
                  <a:schemeClr val="folHlink"/>
                </a:solidFill>
              </a:rPr>
              <a:t>Представленная информация предназначена для широкого круга пользователей и будет интересна и полезна  всем категориям населения, так как бюджет поселения затрагивает интересы каждого жителя Михайловского сельского поселения.</a:t>
            </a:r>
          </a:p>
          <a:p>
            <a:pPr algn="r">
              <a:buFont typeface="Wingdings 2" pitchFamily="18" charset="2"/>
              <a:buNone/>
            </a:pP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hlink"/>
                </a:solidFill>
              </a:rPr>
              <a:t>Мы постарались в доступной и понятной форме для граждан, показать</a:t>
            </a:r>
          </a:p>
          <a:p>
            <a:pPr algn="r">
              <a:buFont typeface="Wingdings 2" pitchFamily="18" charset="2"/>
              <a:buNone/>
            </a:pPr>
            <a:r>
              <a:rPr lang="ru-RU" sz="1800" dirty="0" smtClean="0">
                <a:solidFill>
                  <a:schemeClr val="hlink"/>
                </a:solidFill>
              </a:rPr>
              <a:t>основные показатели бюджета поселения.</a:t>
            </a:r>
          </a:p>
        </p:txBody>
      </p:sp>
      <p:pic>
        <p:nvPicPr>
          <p:cNvPr id="84996" name="Picture 2" descr="moneda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10850362" flipV="1">
            <a:off x="174625" y="4441825"/>
            <a:ext cx="2740025" cy="2228850"/>
          </a:xfrm>
          <a:noFill/>
          <a:ln/>
        </p:spPr>
      </p:pic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395288" y="5157788"/>
            <a:ext cx="84248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«Бюджет для граждан» нацелен на получение обратной связи от граждан,</a:t>
            </a:r>
          </a:p>
          <a:p>
            <a:pPr algn="ctr"/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которым интересны современные проблемы муниципальных финансов в</a:t>
            </a:r>
          </a:p>
          <a:p>
            <a:pPr algn="ctr"/>
            <a:r>
              <a:rPr lang="ru-RU" sz="2000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Михайловском сельском поселении.</a:t>
            </a:r>
            <a:endParaRPr lang="ru-RU" sz="2000" i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wcard Gothic" pitchFamily="82" charset="0"/>
            </a:endParaRPr>
          </a:p>
        </p:txBody>
      </p:sp>
      <p:pic>
        <p:nvPicPr>
          <p:cNvPr id="19" name="Picture 25" descr="18b8088ba1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8" y="0"/>
            <a:ext cx="1684552" cy="1638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tapoc.trbo.yandex.net/tapoc_secure_proxy/5bd6df7f5c75655983e7074fb5bebeb8?url=http%3A%2F%2Fprimwiki.ru%2Fimages%2F%25D0%25AD%25D0%259C%25D0%2591%25D0%259B%25D0%2595%25D0%259C%25D0%2590_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79" y="125070"/>
            <a:ext cx="2097729" cy="128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987824" y="507087"/>
            <a:ext cx="4248472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Культура, кинематография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280847"/>
              </p:ext>
            </p:extLst>
          </p:nvPr>
        </p:nvGraphicFramePr>
        <p:xfrm>
          <a:off x="899592" y="1628799"/>
          <a:ext cx="7704856" cy="1008113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571341"/>
                <a:gridCol w="4341066"/>
                <a:gridCol w="918659"/>
                <a:gridCol w="984768"/>
                <a:gridCol w="889022"/>
              </a:tblGrid>
              <a:tr h="432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C27A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  <a:endParaRPr lang="ru-RU" sz="1100" b="1" dirty="0">
                        <a:solidFill>
                          <a:srgbClr val="5C27A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C27A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разделов и подразделов</a:t>
                      </a:r>
                      <a:endParaRPr lang="ru-RU" sz="1200" b="1" dirty="0">
                        <a:solidFill>
                          <a:srgbClr val="5C27A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5C27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2025</a:t>
                      </a:r>
                      <a:endParaRPr lang="ru-RU" sz="1200" b="1" dirty="0">
                        <a:solidFill>
                          <a:srgbClr val="5C27A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5C27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2026</a:t>
                      </a:r>
                      <a:endParaRPr lang="ru-RU" sz="1200" b="1" dirty="0">
                        <a:solidFill>
                          <a:srgbClr val="5C27A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5C27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2027</a:t>
                      </a:r>
                      <a:endParaRPr lang="ru-RU" sz="1200" b="1" dirty="0">
                        <a:solidFill>
                          <a:srgbClr val="5C27A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0800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Культура, кинематография </a:t>
                      </a:r>
                      <a:r>
                        <a:rPr lang="ru-RU" sz="115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effectLst/>
                          <a:latin typeface="Times New Roman"/>
                          <a:ea typeface="Times New Roman"/>
                        </a:rPr>
                        <a:t>5557,1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effectLst/>
                          <a:latin typeface="Times New Roman"/>
                          <a:ea typeface="Times New Roman"/>
                        </a:rPr>
                        <a:t>5682,1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effectLst/>
                          <a:latin typeface="Times New Roman"/>
                          <a:ea typeface="Times New Roman"/>
                        </a:rPr>
                        <a:t>8840,2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0801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Культура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/>
                          <a:ea typeface="Times New Roman"/>
                        </a:rPr>
                        <a:t>5557,1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/>
                          <a:ea typeface="Times New Roman"/>
                        </a:rPr>
                        <a:t>5682,1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/>
                          <a:ea typeface="Times New Roman"/>
                        </a:rPr>
                        <a:t>8840,2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843808" y="4077072"/>
            <a:ext cx="4248472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политика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27041"/>
              </p:ext>
            </p:extLst>
          </p:nvPr>
        </p:nvGraphicFramePr>
        <p:xfrm>
          <a:off x="899592" y="4745758"/>
          <a:ext cx="7704856" cy="975758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571341"/>
                <a:gridCol w="4341066"/>
                <a:gridCol w="918659"/>
                <a:gridCol w="984768"/>
                <a:gridCol w="889022"/>
              </a:tblGrid>
              <a:tr h="418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C27A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  <a:endParaRPr lang="ru-RU" sz="1100" b="1" dirty="0">
                        <a:solidFill>
                          <a:srgbClr val="5C27A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C27A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разделов и подразделов</a:t>
                      </a:r>
                      <a:endParaRPr lang="ru-RU" sz="1200" b="1" dirty="0">
                        <a:solidFill>
                          <a:srgbClr val="5C27A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5C27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2025</a:t>
                      </a:r>
                      <a:endParaRPr lang="ru-RU" sz="1200" b="1" dirty="0">
                        <a:solidFill>
                          <a:srgbClr val="5C27A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5C27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2026</a:t>
                      </a:r>
                      <a:endParaRPr lang="ru-RU" sz="1200" b="1" dirty="0">
                        <a:solidFill>
                          <a:srgbClr val="5C27A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5C27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2027</a:t>
                      </a:r>
                      <a:endParaRPr lang="ru-RU" sz="1200" b="1" dirty="0">
                        <a:solidFill>
                          <a:srgbClr val="5C27A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7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 </a:t>
                      </a:r>
                      <a:r>
                        <a:rPr lang="ru-RU" sz="115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effectLst/>
                          <a:latin typeface="Times New Roman"/>
                          <a:ea typeface="Times New Roman"/>
                        </a:rPr>
                        <a:t>102,0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9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Пенсионное обеспечение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/>
                          <a:ea typeface="Times New Roman"/>
                        </a:rPr>
                        <a:t>102,0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6" name="Picture 4" descr="https://tapoc.trbo.yandex.net/tapoc_secure_proxy/3bc0f64be0bc606a7fbf4b5329608b7c?url=http%3A%2F%2Fmostylib.by%2Fwp-content%2Fuploads%2F123%25D0%25B2-233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87851"/>
            <a:ext cx="1253998" cy="146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72"/>
          <p:cNvSpPr/>
          <p:nvPr/>
        </p:nvSpPr>
        <p:spPr>
          <a:xfrm>
            <a:off x="467544" y="3606535"/>
            <a:ext cx="1728192" cy="11186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163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425015"/>
              </p:ext>
            </p:extLst>
          </p:nvPr>
        </p:nvGraphicFramePr>
        <p:xfrm>
          <a:off x="827584" y="2500307"/>
          <a:ext cx="7704856" cy="1409958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571341"/>
                <a:gridCol w="4341066"/>
                <a:gridCol w="918659"/>
                <a:gridCol w="984768"/>
                <a:gridCol w="889022"/>
              </a:tblGrid>
              <a:tr h="645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C27A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  <a:endParaRPr lang="ru-RU" sz="1100" b="1" dirty="0">
                        <a:solidFill>
                          <a:srgbClr val="5C27A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C27A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разделов и подразделов</a:t>
                      </a:r>
                      <a:endParaRPr lang="ru-RU" sz="1200" b="1" dirty="0">
                        <a:solidFill>
                          <a:srgbClr val="5C27A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5C27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2025</a:t>
                      </a:r>
                      <a:endParaRPr lang="ru-RU" sz="1200" b="1" dirty="0">
                        <a:solidFill>
                          <a:srgbClr val="5C27A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5C27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2026</a:t>
                      </a:r>
                      <a:endParaRPr lang="ru-RU" sz="1200" b="1" dirty="0">
                        <a:solidFill>
                          <a:srgbClr val="5C27A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5C27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2027</a:t>
                      </a:r>
                      <a:endParaRPr lang="ru-RU" sz="1200" b="1" dirty="0">
                        <a:solidFill>
                          <a:srgbClr val="5C27A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07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</a:t>
                      </a:r>
                      <a:r>
                        <a:rPr lang="ru-RU" sz="115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спорт в том числе: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3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Массовый</a:t>
                      </a:r>
                      <a:r>
                        <a:rPr lang="ru-RU" sz="115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спорт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46,2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899592" y="785794"/>
            <a:ext cx="4536504" cy="6429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Физическая культура и спорт</a:t>
            </a:r>
          </a:p>
        </p:txBody>
      </p:sp>
      <p:pic>
        <p:nvPicPr>
          <p:cNvPr id="10" name="Рисунок 9" descr="спорт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57232"/>
            <a:ext cx="2687014" cy="121444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87525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566" y="72008"/>
            <a:ext cx="2077627" cy="156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0" y="72008"/>
            <a:ext cx="2044998" cy="1556792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1835696" y="1052736"/>
            <a:ext cx="5328593" cy="144016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Программный бюджет - это бюджет, в котором видны цели и задачи, которые предстоит решить за счет бюджетного финансирования в очередном финансовом году и в плановом периоде.</a:t>
            </a:r>
          </a:p>
          <a:p>
            <a:pPr algn="ctr"/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это совокупность выполняемых мероприятий (оказываемых услуг), взаимоувязанных по срокам, исполнителям и ресурсам, и направленных на достижение определенных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целей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(задач), реализуемых на территории муниципального образования.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9631" y="3645024"/>
            <a:ext cx="6624737" cy="18928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Всего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расходы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бюджета поселения – 16639,1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тыс. руб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.,  из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общей суммы расходов 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бюджета поселения на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расходы за счет собственных доходов приходится  -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5818,1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тыс. руб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., за счет областных средств – 10821,0 тыс.руб., том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числе:</a:t>
            </a:r>
          </a:p>
          <a:p>
            <a:pPr algn="just"/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программных расходов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сумму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7406,1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тыс. руб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., или 44,5% от общей суммы расходов бюджета;</a:t>
            </a:r>
            <a:endParaRPr lang="ru-RU" sz="1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непрограммных расходов 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9233,0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тыс. руб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или 55,5 процентов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 общей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суммы расходов бюджета;</a:t>
            </a:r>
          </a:p>
          <a:p>
            <a:pPr algn="just"/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бюджете поселения на 2025 год запланирована 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реализация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муниципальных программ. 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67744" y="197998"/>
            <a:ext cx="4651746" cy="7827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10" name="Рисунок 9" descr="C:\Documents and Settings\Aminat\Local Settings\Temporary Internet Files\Content.Word\3333.b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1104900" cy="82041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object 70"/>
          <p:cNvSpPr/>
          <p:nvPr/>
        </p:nvSpPr>
        <p:spPr>
          <a:xfrm>
            <a:off x="107504" y="3868668"/>
            <a:ext cx="936104" cy="856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object 41"/>
          <p:cNvSpPr/>
          <p:nvPr/>
        </p:nvSpPr>
        <p:spPr>
          <a:xfrm>
            <a:off x="1691680" y="2708920"/>
            <a:ext cx="1080120" cy="8458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object 46"/>
          <p:cNvSpPr/>
          <p:nvPr/>
        </p:nvSpPr>
        <p:spPr>
          <a:xfrm>
            <a:off x="2987824" y="2737758"/>
            <a:ext cx="1008112" cy="8170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object 50"/>
          <p:cNvSpPr/>
          <p:nvPr/>
        </p:nvSpPr>
        <p:spPr>
          <a:xfrm>
            <a:off x="4211960" y="2732077"/>
            <a:ext cx="936104" cy="8227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object 71"/>
          <p:cNvSpPr/>
          <p:nvPr/>
        </p:nvSpPr>
        <p:spPr>
          <a:xfrm>
            <a:off x="5364089" y="2737758"/>
            <a:ext cx="936103" cy="8170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object 72"/>
          <p:cNvSpPr/>
          <p:nvPr/>
        </p:nvSpPr>
        <p:spPr>
          <a:xfrm>
            <a:off x="6516215" y="2737758"/>
            <a:ext cx="1008113" cy="7915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object 44"/>
          <p:cNvSpPr/>
          <p:nvPr/>
        </p:nvSpPr>
        <p:spPr>
          <a:xfrm>
            <a:off x="7733104" y="2737758"/>
            <a:ext cx="943352" cy="7915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35749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18654"/>
            <a:ext cx="6264696" cy="778098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ассигнований 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(в тыс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руб.)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13439"/>
              </p:ext>
            </p:extLst>
          </p:nvPr>
        </p:nvGraphicFramePr>
        <p:xfrm>
          <a:off x="539552" y="1700808"/>
          <a:ext cx="8136904" cy="482453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</a:tblPr>
              <a:tblGrid>
                <a:gridCol w="4805721"/>
                <a:gridCol w="1132020"/>
                <a:gridCol w="1026276"/>
                <a:gridCol w="1172887"/>
              </a:tblGrid>
              <a:tr h="5046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algn="ctr"/>
                      <a:r>
                        <a:rPr lang="ru-RU" sz="13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муниципальных программ</a:t>
                      </a:r>
                      <a:endParaRPr lang="ru-RU" sz="1300" b="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algn="ctr"/>
                      <a:r>
                        <a:rPr lang="ru-RU" sz="13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</a:p>
                    <a:p>
                      <a:pPr algn="ctr"/>
                      <a:endParaRPr lang="ru-RU" sz="1300" b="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algn="ctr"/>
                      <a:r>
                        <a:rPr lang="ru-RU" sz="13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</a:p>
                    <a:p>
                      <a:pPr algn="ctr"/>
                      <a:endParaRPr lang="ru-RU" sz="1300" b="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algn="ctr"/>
                      <a:r>
                        <a:rPr lang="ru-RU" sz="13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</a:p>
                    <a:p>
                      <a:pPr algn="ctr"/>
                      <a:r>
                        <a:rPr lang="ru-RU" sz="13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300" b="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/>
                    </a:solidFill>
                  </a:tcPr>
                </a:tc>
              </a:tr>
              <a:tr h="2254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Итого по муниципальным</a:t>
                      </a:r>
                      <a:r>
                        <a:rPr lang="ru-RU" sz="12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программам 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rgbClr val="E3C01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8215,3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rgbClr val="E3C01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4875,8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rgbClr val="E3C01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4966,4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rgbClr val="E3C01E">
                        <a:lumMod val="60000"/>
                        <a:lumOff val="40000"/>
                      </a:srgbClr>
                    </a:solidFill>
                  </a:tcPr>
                </a:tc>
              </a:tr>
              <a:tr h="3214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МП «Обеспечение общественного порядка</a:t>
                      </a:r>
                      <a:r>
                        <a:rPr lang="ru-RU" sz="1000" b="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 противодействие преступности</a:t>
                      </a: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17,0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>
                        <a:tint val="20000"/>
                      </a:srgbClr>
                    </a:solidFill>
                  </a:tcPr>
                </a:tc>
              </a:tr>
              <a:tr h="4352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МП «Защита населения и территории от чрезвычайных ситуаций, обеспечение пожарной безопасности и безопасности на водных объектах»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495,2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35,7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37,1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>
                        <a:tint val="40000"/>
                      </a:srgbClr>
                    </a:solidFill>
                  </a:tcPr>
                </a:tc>
              </a:tr>
              <a:tr h="3066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МП  «Развитие культуры »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5557,1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5682,1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8840,2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>
                        <a:tint val="20000"/>
                      </a:srgbClr>
                    </a:solidFill>
                  </a:tcPr>
                </a:tc>
              </a:tr>
              <a:tr h="3754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МП</a:t>
                      </a:r>
                      <a:r>
                        <a:rPr lang="ru-RU" sz="1000" b="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«Благоустройство территории»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1217,6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1340,4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>
                        <a:tint val="40000"/>
                      </a:srgbClr>
                    </a:solidFill>
                  </a:tcPr>
                </a:tc>
              </a:tr>
              <a:tr h="3446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МП</a:t>
                      </a:r>
                      <a:r>
                        <a:rPr lang="ru-RU" sz="1000" b="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«Развитие физической культуры и спорта»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46,2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>
                        <a:tint val="40000"/>
                      </a:srgbClr>
                    </a:solidFill>
                  </a:tcPr>
                </a:tc>
              </a:tr>
              <a:tr h="4352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МП «Обеспечение качественными жилищно-коммунальными услугами населения Михайловского сельского поселения</a:t>
                      </a:r>
                      <a:r>
                        <a:rPr lang="ru-RU" sz="1000" b="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58,0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>
                        <a:tint val="20000"/>
                      </a:srgbClr>
                    </a:solidFill>
                  </a:tcPr>
                </a:tc>
              </a:tr>
              <a:tr h="435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МП  "Содействие в развитии сельскохозяйственного производства, создание условий для развития малого и среднего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предпринимательства на территории Михайловского сельского поселения"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>
                        <a:tint val="20000"/>
                      </a:srgbClr>
                    </a:solidFill>
                  </a:tcPr>
                </a:tc>
              </a:tr>
              <a:tr h="435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МП  "Энергосбережение и повышение энергетической эффективности"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>
                        <a:tint val="20000"/>
                      </a:srgbClr>
                    </a:solidFill>
                  </a:tcPr>
                </a:tc>
              </a:tr>
              <a:tr h="435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МП «Снос аварийного жилищного фонда, расселенного по областной адресной программе «Переселение граждан из многоквартирных домов, признанных аварийными после 1 января 2012 г., в 2017-2030 годах»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>
                        <a:tint val="20000"/>
                      </a:srgbClr>
                    </a:solidFill>
                  </a:tcPr>
                </a:tc>
              </a:tr>
              <a:tr h="389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МП «Реализация молодежной политики в Михайловском сельском поселении»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142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0370"/>
            <a:ext cx="1800200" cy="135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82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7030A0"/>
            </a:gs>
            <a:gs pos="41000">
              <a:srgbClr val="FEE7F2"/>
            </a:gs>
            <a:gs pos="60000">
              <a:schemeClr val="accent2">
                <a:lumMod val="60000"/>
                <a:lumOff val="40000"/>
              </a:schemeClr>
            </a:gs>
            <a:gs pos="77000">
              <a:schemeClr val="accent2">
                <a:lumMod val="40000"/>
                <a:lumOff val="60000"/>
              </a:schemeClr>
            </a:gs>
            <a:gs pos="92000">
              <a:schemeClr val="accent3">
                <a:lumMod val="40000"/>
                <a:lumOff val="60000"/>
              </a:schemeClr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2" descr="финпомощь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2622785" cy="226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879811" y="1196752"/>
            <a:ext cx="5796645" cy="17000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lvl="0" algn="just"/>
            <a:endParaRPr lang="ru-RU" sz="1200" dirty="0" smtClean="0">
              <a:solidFill>
                <a:prstClr val="black"/>
              </a:solidFill>
              <a:latin typeface="Calibri"/>
            </a:endParaRPr>
          </a:p>
          <a:p>
            <a:pPr lvl="0" algn="just"/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       Муниципальный 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долг  – обязательства по возврату взятых в долг денежных </a:t>
            </a: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средств.</a:t>
            </a:r>
          </a:p>
          <a:p>
            <a:pPr lvl="0" algn="just"/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     Предельные 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объёмы муниципального долга </a:t>
            </a: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и 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расходов на его обслуживание регулируются Бюджетным кодексом РФ.</a:t>
            </a:r>
          </a:p>
          <a:p>
            <a:pPr lvl="0" algn="just"/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       Муниципальный 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долг не должен превышать 50 % собственных доходов бюджета.</a:t>
            </a:r>
          </a:p>
          <a:p>
            <a:pPr lvl="0" algn="just"/>
            <a:r>
              <a:rPr lang="ru-RU" sz="1200" dirty="0">
                <a:solidFill>
                  <a:prstClr val="black"/>
                </a:solidFill>
                <a:latin typeface="Calibri"/>
              </a:rPr>
              <a:t>    </a:t>
            </a: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Расходы 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на обслуживание </a:t>
            </a: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муниципального 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долга не должны превышать 15 % расходов бюджета без учета расходов осуществляемых за счет субвенций.</a:t>
            </a:r>
          </a:p>
          <a:p>
            <a:pPr lvl="0" algn="ctr"/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26841" y="3140968"/>
            <a:ext cx="3937647" cy="956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lvl="0" algn="ctr"/>
            <a:r>
              <a:rPr lang="ru-RU" sz="1400" dirty="0">
                <a:solidFill>
                  <a:prstClr val="black"/>
                </a:solidFill>
              </a:rPr>
              <a:t>Способы заимствования:</a:t>
            </a:r>
          </a:p>
          <a:p>
            <a:pPr lvl="0">
              <a:buFontTx/>
              <a:buChar char="-"/>
            </a:pPr>
            <a:r>
              <a:rPr lang="ru-RU" sz="1400" dirty="0">
                <a:solidFill>
                  <a:prstClr val="black"/>
                </a:solidFill>
              </a:rPr>
              <a:t> Привлечение </a:t>
            </a:r>
            <a:r>
              <a:rPr lang="ru-RU" sz="1400" dirty="0" smtClean="0">
                <a:solidFill>
                  <a:prstClr val="black"/>
                </a:solidFill>
              </a:rPr>
              <a:t>кредитов коммерческих </a:t>
            </a:r>
            <a:r>
              <a:rPr lang="ru-RU" sz="1400" dirty="0">
                <a:solidFill>
                  <a:prstClr val="black"/>
                </a:solidFill>
              </a:rPr>
              <a:t>банков;</a:t>
            </a:r>
          </a:p>
          <a:p>
            <a:pPr lvl="0">
              <a:buFontTx/>
              <a:buChar char="-"/>
            </a:pPr>
            <a:r>
              <a:rPr lang="ru-RU" sz="1400" dirty="0">
                <a:solidFill>
                  <a:prstClr val="black"/>
                </a:solidFill>
              </a:rPr>
              <a:t> Кредиты бюджета субъекта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3068960"/>
            <a:ext cx="3744416" cy="956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lvl="0" algn="ctr">
              <a:defRPr/>
            </a:pPr>
            <a:r>
              <a:rPr lang="ru-RU" sz="1400" kern="0" dirty="0">
                <a:solidFill>
                  <a:sysClr val="windowText" lastClr="000000"/>
                </a:solidFill>
              </a:rPr>
              <a:t>Цели заимствования:</a:t>
            </a:r>
          </a:p>
          <a:p>
            <a:pPr lvl="0">
              <a:defRPr/>
            </a:pPr>
            <a:r>
              <a:rPr lang="ru-RU" sz="1400" kern="0" dirty="0">
                <a:solidFill>
                  <a:sysClr val="windowText" lastClr="000000"/>
                </a:solidFill>
              </a:rPr>
              <a:t>- Финансирование дефицита </a:t>
            </a:r>
            <a:r>
              <a:rPr lang="ru-RU" sz="1400" kern="0" dirty="0" smtClean="0">
                <a:solidFill>
                  <a:sysClr val="windowText" lastClr="000000"/>
                </a:solidFill>
              </a:rPr>
              <a:t>бюджета</a:t>
            </a:r>
            <a:r>
              <a:rPr lang="ru-RU" sz="1400" kern="0" dirty="0">
                <a:solidFill>
                  <a:sysClr val="windowText" lastClr="000000"/>
                </a:solidFill>
              </a:rPr>
              <a:t>;</a:t>
            </a:r>
          </a:p>
          <a:p>
            <a:pPr lvl="0">
              <a:defRPr/>
            </a:pPr>
            <a:r>
              <a:rPr lang="ru-RU" sz="1400" kern="0" dirty="0">
                <a:solidFill>
                  <a:sysClr val="windowText" lastClr="000000"/>
                </a:solidFill>
              </a:rPr>
              <a:t> - Погашение долговых обязательств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971600" y="116632"/>
            <a:ext cx="93610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долг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03648" y="4458961"/>
            <a:ext cx="6732748" cy="2066383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lvl="0" algn="ctr">
              <a:lnSpc>
                <a:spcPct val="150000"/>
              </a:lnSpc>
              <a:defRPr/>
            </a:pPr>
            <a:r>
              <a:rPr lang="ru-RU" sz="1600" kern="0" dirty="0">
                <a:solidFill>
                  <a:sysClr val="windowText" lastClr="000000"/>
                </a:solidFill>
              </a:rPr>
              <a:t>Одним из направлений долговой </a:t>
            </a:r>
            <a:r>
              <a:rPr lang="ru-RU" sz="1600" kern="0" dirty="0" smtClean="0">
                <a:solidFill>
                  <a:sysClr val="windowText" lastClr="000000"/>
                </a:solidFill>
              </a:rPr>
              <a:t>политики, </a:t>
            </a:r>
            <a:endParaRPr lang="ru-RU" sz="1600" kern="0" dirty="0">
              <a:solidFill>
                <a:sysClr val="windowText" lastClr="000000"/>
              </a:solidFill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ru-RU" sz="1600" kern="0" dirty="0">
                <a:solidFill>
                  <a:sysClr val="windowText" lastClr="000000"/>
                </a:solidFill>
              </a:rPr>
              <a:t>даже в условиях экономической нестабильности</a:t>
            </a:r>
            <a:r>
              <a:rPr lang="ru-RU" sz="1600" kern="0" dirty="0" smtClean="0">
                <a:solidFill>
                  <a:sysClr val="windowText" lastClr="000000"/>
                </a:solidFill>
              </a:rPr>
              <a:t>, является </a:t>
            </a:r>
            <a:r>
              <a:rPr lang="ru-RU" sz="1600" kern="0" dirty="0">
                <a:solidFill>
                  <a:sysClr val="windowText" lastClr="000000"/>
                </a:solidFill>
              </a:rPr>
              <a:t>сбалансированность </a:t>
            </a:r>
            <a:r>
              <a:rPr lang="ru-RU" sz="1600" kern="0" dirty="0" smtClean="0">
                <a:solidFill>
                  <a:sysClr val="windowText" lastClr="000000"/>
                </a:solidFill>
              </a:rPr>
              <a:t>бюджета Михайловского сельского поселения.</a:t>
            </a:r>
            <a:endParaRPr lang="ru-RU" sz="1600" kern="0" dirty="0">
              <a:solidFill>
                <a:sysClr val="windowText" lastClr="000000"/>
              </a:solidFill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ru-RU" sz="1600" kern="0" dirty="0" smtClean="0">
                <a:solidFill>
                  <a:sysClr val="windowText" lastClr="000000"/>
                </a:solidFill>
              </a:rPr>
              <a:t>На 2025 год </a:t>
            </a:r>
            <a:r>
              <a:rPr lang="ru-RU" sz="1600" kern="0" dirty="0">
                <a:solidFill>
                  <a:sysClr val="windowText" lastClr="000000"/>
                </a:solidFill>
              </a:rPr>
              <a:t>заимствований не </a:t>
            </a:r>
            <a:r>
              <a:rPr lang="ru-RU" sz="1600" kern="0" dirty="0" smtClean="0">
                <a:solidFill>
                  <a:sysClr val="windowText" lastClr="000000"/>
                </a:solidFill>
              </a:rPr>
              <a:t>планируется. </a:t>
            </a:r>
            <a:endParaRPr lang="ru-RU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58900" y="404664"/>
            <a:ext cx="454647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долг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8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4000">
              <a:srgbClr val="7030A0"/>
            </a:gs>
            <a:gs pos="17999">
              <a:srgbClr val="FEE7F2"/>
            </a:gs>
            <a:gs pos="36000">
              <a:schemeClr val="accent2">
                <a:lumMod val="60000"/>
                <a:lumOff val="40000"/>
              </a:schemeClr>
            </a:gs>
            <a:gs pos="61000">
              <a:schemeClr val="accent2">
                <a:lumMod val="40000"/>
                <a:lumOff val="60000"/>
              </a:schemeClr>
            </a:gs>
            <a:gs pos="82001">
              <a:schemeClr val="accent3">
                <a:lumMod val="40000"/>
                <a:lumOff val="60000"/>
              </a:schemeClr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677009"/>
            <a:ext cx="7200800" cy="5632311"/>
          </a:xfrm>
          <a:prstGeom prst="rect">
            <a:avLst/>
          </a:prstGeom>
          <a:gradFill>
            <a:gsLst>
              <a:gs pos="7200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!!!</a:t>
            </a:r>
          </a:p>
          <a:p>
            <a:pPr algn="ctr"/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123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7030A0"/>
            </a:gs>
            <a:gs pos="26000">
              <a:srgbClr val="FEE7F2"/>
            </a:gs>
            <a:gs pos="43000">
              <a:schemeClr val="accent2">
                <a:lumMod val="60000"/>
                <a:lumOff val="40000"/>
              </a:schemeClr>
            </a:gs>
            <a:gs pos="61000">
              <a:schemeClr val="accent2">
                <a:lumMod val="40000"/>
                <a:lumOff val="60000"/>
              </a:schemeClr>
            </a:gs>
            <a:gs pos="82001">
              <a:schemeClr val="accent3">
                <a:lumMod val="40000"/>
                <a:lumOff val="60000"/>
              </a:schemeClr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044"/>
            <a:ext cx="1224136" cy="86467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836712"/>
            <a:ext cx="8496944" cy="58326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772"/>
            <a:endParaRPr lang="ru-RU" sz="1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defTabSz="685772"/>
            <a:endParaRPr lang="ru-RU" sz="1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defTabSz="685772"/>
            <a:endParaRPr lang="ru-RU" sz="1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defTabSz="685772"/>
            <a:endParaRPr lang="ru-RU" sz="1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defTabSz="685772"/>
            <a:endParaRPr lang="ru-RU" sz="1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defTabSz="685772"/>
            <a:endParaRPr lang="ru-RU" sz="1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defTabSz="685772"/>
            <a:endParaRPr lang="ru-RU" sz="1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defTabSz="685772"/>
            <a:endParaRPr lang="ru-RU" sz="1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defTabSz="685772"/>
            <a:r>
              <a:rPr lang="ru-RU" sz="1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Выравнивание бюджетной обеспеченности </a:t>
            </a: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поддержка муниципальных образований путем сокращения различий уровня бюджетной обеспеченности путем увеличения объема финансовой помощи наименее обеспеченных налоговыми доходами территорий.</a:t>
            </a:r>
          </a:p>
          <a:p>
            <a:pPr algn="just" defTabSz="685772">
              <a:buClrTx/>
              <a:buSzTx/>
            </a:pPr>
            <a:r>
              <a:rPr lang="ru-RU" sz="1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Главный распорядитель бюджетных средств (ГРБС) -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 государственной власти (государственный орган),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управления государственным внебюджетным фондом, орган местного самоуправления, орган местной администрации, а также наиболее значимое учреждение науки, образования, культуры и здравоохранения,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средств, если иное не установлено Бюджетным  кодексом.</a:t>
            </a:r>
          </a:p>
          <a:p>
            <a:pPr algn="just" defTabSz="685772">
              <a:buClrTx/>
              <a:buSzTx/>
            </a:pPr>
            <a:r>
              <a:rPr lang="ru-RU" sz="1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бюджета  -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поступающие от населения, организаций, учреждений в бюджет денежные средства в виде:  налогов;    неналоговых     поступлений   (пошлины,  доходы   от продажи имущества, штрафы и т.п.);   безвозмездных  </a:t>
            </a:r>
          </a:p>
          <a:p>
            <a:pPr algn="just" defTabSz="685772">
              <a:buClrTx/>
              <a:buSzTx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поступлений;  доходов от предпринимательской деятельности бюджетных организаций. (Кредиты, доходы от  выпуска    </a:t>
            </a:r>
          </a:p>
          <a:p>
            <a:pPr algn="just" defTabSz="685772">
              <a:buClrTx/>
              <a:buSzTx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ценных бумаг, полученные государством (органами местного самоуправления), не включаются в состав доходов).</a:t>
            </a:r>
          </a:p>
          <a:p>
            <a:pPr algn="just" defTabSz="685772">
              <a:buClrTx/>
              <a:buSzTx/>
            </a:pPr>
            <a:r>
              <a:rPr lang="ru-RU" sz="1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Дефицит бюджета  -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превышение расходов бюджета над его доходами. </a:t>
            </a:r>
          </a:p>
          <a:p>
            <a:pPr algn="just" defTabSz="685772">
              <a:buClrTx/>
              <a:buSzTx/>
            </a:pPr>
            <a:r>
              <a:rPr lang="ru-RU" sz="1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Получатель бюджетных средств (ПБС)  -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 государственной власти (местного самоуправления), орган управления государственным внебюджетным фондом, или находящееся в ведении ГРБС казенное учреждение, имеющий(ее) право на исполнение  своих функций за счет средств соответствующего бюджета.</a:t>
            </a:r>
          </a:p>
          <a:p>
            <a:pPr algn="just" defTabSz="685772">
              <a:buClrTx/>
              <a:buSzTx/>
            </a:pPr>
            <a:r>
              <a:rPr lang="ru-RU" sz="1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бюджета -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превышение доходов бюджета над его расходами. </a:t>
            </a:r>
          </a:p>
          <a:p>
            <a:pPr algn="just" defTabSz="685772"/>
            <a:r>
              <a:rPr lang="ru-RU" sz="1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 -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выплачиваемые из бюджета денежные средства.</a:t>
            </a:r>
          </a:p>
          <a:p>
            <a:pPr algn="just" defTabSz="685772">
              <a:buClrTx/>
              <a:buSzTx/>
            </a:pPr>
            <a:r>
              <a:rPr lang="ru-RU" sz="1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 бюджетного процесса  -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субъекты,  осуществляющие  деятельность по составлению  и  рассмотрению </a:t>
            </a:r>
          </a:p>
          <a:p>
            <a:pPr algn="just" defTabSz="685772">
              <a:buClrTx/>
              <a:buSzTx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проектов бюджетов, утверждению и исполнению бюджетов, контролю за их исполнением, осуществлению </a:t>
            </a:r>
          </a:p>
          <a:p>
            <a:pPr algn="just" defTabSz="685772">
              <a:buClrTx/>
              <a:buSzTx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бюджетного   учета, составлению, внешней проверке, рассмотрению и утверждению бюджетной отчетности. </a:t>
            </a:r>
          </a:p>
          <a:p>
            <a:pPr algn="just" defTabSz="685772">
              <a:buClrTx/>
              <a:buSzTx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 defTabSz="685772">
              <a:buClrTx/>
              <a:buSzTx/>
            </a:pP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5772">
              <a:buClrTx/>
              <a:buSzTx/>
            </a:pP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5772">
              <a:buClrTx/>
              <a:buSzTx/>
            </a:pP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5772">
              <a:buClrTx/>
              <a:buSzTx/>
            </a:pP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5772">
              <a:buClrTx/>
              <a:buSzTx/>
            </a:pPr>
            <a:r>
              <a:rPr lang="ru-RU" sz="1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5772">
              <a:buClrTx/>
              <a:buSzTx/>
            </a:pP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5772">
              <a:buClrTx/>
              <a:buSzTx/>
            </a:pP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5772">
              <a:buClrTx/>
              <a:buSzTx/>
            </a:pP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5772">
              <a:buClrTx/>
              <a:buSzTx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 defTabSz="685772">
              <a:buClrTx/>
              <a:buSzTx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9408" y="178768"/>
            <a:ext cx="289857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Глоссарий 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8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hlink"/>
                </a:solidFill>
              </a:rPr>
              <a:t>Азбука бюджета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161290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solidFill>
                  <a:schemeClr val="hlink"/>
                </a:solidFill>
                <a:latin typeface="Times New Roman" pitchFamily="18" charset="0"/>
              </a:rPr>
              <a:t>Бюджет- важнейший инструмент регулирования экономики. В нем отражены цели развития общества и запланированы расходы для их достижения. Кроме того, бюджет- это конкретный подробный план доходов и расходов определенного объекта, который устанавливается на конкретный период, как правило на три года.</a:t>
            </a:r>
          </a:p>
          <a:p>
            <a:pPr eaLnBrk="1" hangingPunct="1">
              <a:defRPr/>
            </a:pPr>
            <a:endParaRPr lang="ru-RU" sz="1800" dirty="0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5124" name="Picture 4" descr="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3141663"/>
            <a:ext cx="352901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7" name="Rectangle 5"/>
          <p:cNvSpPr>
            <a:spLocks noChangeArrowheads="1"/>
          </p:cNvSpPr>
          <p:nvPr/>
        </p:nvSpPr>
        <p:spPr bwMode="auto">
          <a:xfrm>
            <a:off x="539750" y="3213100"/>
            <a:ext cx="4824413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/>
            </a:pPr>
            <a:r>
              <a:rPr lang="ru-RU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 для граждан- документ, содержащий основные положения решения о бюджете в доступной для широкого круга заинтере-сованных пользователей форме, разра-ботанный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средств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4000">
              <a:schemeClr val="accent3">
                <a:lumMod val="60000"/>
                <a:lumOff val="40000"/>
              </a:schemeClr>
            </a:gs>
            <a:gs pos="17999">
              <a:srgbClr val="FEE7F2"/>
            </a:gs>
            <a:gs pos="36000">
              <a:schemeClr val="accent2">
                <a:lumMod val="60000"/>
                <a:lumOff val="40000"/>
              </a:schemeClr>
            </a:gs>
            <a:gs pos="86000">
              <a:schemeClr val="accent2">
                <a:lumMod val="40000"/>
                <a:lumOff val="60000"/>
              </a:schemeClr>
            </a:gs>
            <a:gs pos="94000">
              <a:srgbClr val="7030A0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560840" cy="4680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ex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79712" y="190562"/>
            <a:ext cx="5400600" cy="7181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891297"/>
            <a:ext cx="84249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772"/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система -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совокупность бюджетов государства, административно-территориальных единиц и бюджетов (смет)  и  счетов  автономных   в   бюджетном  отношении  учреждений   и  фондов,   основанных   на   экономических  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отношениях  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  юридических   нормах. Характер  бюджетной  системы определяется социально-экономическим и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политическим строем 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страны,  а  её   организационное   построение   зависит  от  формы  государственного и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административного устройства.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164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267744" y="116632"/>
            <a:ext cx="4824536" cy="7793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96589" y="1268760"/>
            <a:ext cx="3888432" cy="1569660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Бюджетный процесс"/>
              </a:rPr>
              <a:t>Бюджетный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Бюджетный процесс"/>
              </a:rPr>
              <a:t>процесс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включает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четыре стадии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Бюджетной деятельности:</a:t>
            </a:r>
          </a:p>
          <a:p>
            <a:pPr lvl="0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составление </a:t>
            </a:r>
            <a:r>
              <a:rPr lang="ru-RU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проектов бюджетов;</a:t>
            </a:r>
          </a:p>
          <a:p>
            <a:pPr lvl="0"/>
            <a:r>
              <a:rPr lang="ru-RU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2. рассмотрение </a:t>
            </a:r>
            <a:r>
              <a:rPr lang="ru-RU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утверждение бюджетов;</a:t>
            </a:r>
          </a:p>
          <a:p>
            <a:pPr lvl="0"/>
            <a:r>
              <a:rPr lang="ru-RU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3. исполнение </a:t>
            </a:r>
            <a:r>
              <a:rPr lang="ru-RU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бюджетов;</a:t>
            </a:r>
          </a:p>
          <a:p>
            <a:pPr lvl="0"/>
            <a:r>
              <a:rPr lang="ru-RU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4. составление </a:t>
            </a:r>
            <a:r>
              <a:rPr lang="ru-RU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отчетов об исполнении </a:t>
            </a:r>
            <a:r>
              <a:rPr lang="ru-RU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</a:p>
          <a:p>
            <a:pPr lvl="0"/>
            <a:r>
              <a:rPr lang="ru-RU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бюджетов и их </a:t>
            </a:r>
            <a:r>
              <a:rPr lang="ru-RU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утверждение.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219" y="967948"/>
            <a:ext cx="2160240" cy="28931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Составление </a:t>
            </a: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 - </a:t>
            </a:r>
            <a:r>
              <a:rPr lang="ru-RU" sz="1300" dirty="0"/>
              <a:t>начальный этап бюджетного процесса. На этом этапе решаются такие вопросы, как объем бюджета, налоговая и денежно-кредитная политика на предстоящий год, основные методы и направления покрытия бюджетного дефицита, а также распределение расходов между звеньями бюджетной системы.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063131"/>
            <a:ext cx="3096344" cy="2462213"/>
          </a:xfrm>
          <a:prstGeom prst="rect">
            <a:avLst/>
          </a:prstGeom>
          <a:gradFill>
            <a:gsLst>
              <a:gs pos="0">
                <a:schemeClr val="dk2">
                  <a:tint val="40000"/>
                  <a:satMod val="350000"/>
                </a:schemeClr>
              </a:gs>
              <a:gs pos="86000">
                <a:schemeClr val="dk2">
                  <a:tint val="45000"/>
                  <a:shade val="99000"/>
                  <a:satMod val="350000"/>
                </a:schemeClr>
              </a:gs>
              <a:gs pos="100000">
                <a:schemeClr val="dk2">
                  <a:shade val="20000"/>
                  <a:satMod val="255000"/>
                </a:schemeClr>
              </a:gs>
            </a:gsLst>
          </a:gradFill>
        </p:spPr>
        <p:style>
          <a:lnRef idx="1">
            <a:schemeClr val="accen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Рассмотрение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 </a:t>
            </a:r>
            <a:endPara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dirty="0" smtClean="0"/>
              <a:t>начинается еще за </a:t>
            </a:r>
            <a:r>
              <a:rPr lang="ru-RU" sz="1400" dirty="0"/>
              <a:t>полгода до его законодательного утверждения. </a:t>
            </a:r>
            <a:r>
              <a:rPr lang="ru-RU" sz="1400" dirty="0" smtClean="0"/>
              <a:t>В </a:t>
            </a:r>
            <a:r>
              <a:rPr lang="ru-RU" sz="1400" dirty="0"/>
              <a:t>процессе рассмотрения участвуют: правительство, финансовые и кредитно-банковские органы, местные органы власти. Законодательный орган рассматривает бюджет в нескольких чтениях, результатом чего становится согласование всех спорных </a:t>
            </a:r>
            <a:r>
              <a:rPr lang="ru-RU" sz="1400" dirty="0" smtClean="0"/>
              <a:t>вопросов.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3645024"/>
            <a:ext cx="3096344" cy="1692771"/>
          </a:xfrm>
          <a:prstGeom prst="rect">
            <a:avLst/>
          </a:prstGeom>
          <a:gradFill>
            <a:gsLst>
              <a:gs pos="7200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</a:gradFill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Исполнение </a:t>
            </a: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 </a:t>
            </a:r>
            <a:r>
              <a:rPr lang="ru-RU" sz="1300" dirty="0"/>
              <a:t>— сложный процесс, в котором участвует множество ведомств, </a:t>
            </a:r>
            <a:r>
              <a:rPr lang="ru-RU" sz="1300" dirty="0" smtClean="0"/>
              <a:t> </a:t>
            </a:r>
            <a:r>
              <a:rPr lang="ru-RU" sz="1300" dirty="0"/>
              <a:t>структур, организаций. После сбора доходов в процессе исполнения бюджета начинается второй этап — осуществление расходов</a:t>
            </a:r>
            <a:r>
              <a:rPr lang="ru-RU" sz="1300" dirty="0" smtClean="0"/>
              <a:t>. Исполнение </a:t>
            </a:r>
            <a:r>
              <a:rPr lang="ru-RU" sz="1300" dirty="0"/>
              <a:t>бюджета распадается на два этапа: сбор доходов и осуществление расходов.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04248" y="1039663"/>
            <a:ext cx="2160240" cy="3693319"/>
          </a:xfrm>
          <a:prstGeom prst="rect">
            <a:avLst/>
          </a:prstGeom>
          <a:gradFill>
            <a:gsLst>
              <a:gs pos="87000">
                <a:schemeClr val="tx2">
                  <a:lumMod val="40000"/>
                  <a:lumOff val="60000"/>
                </a:schemeClr>
              </a:gs>
              <a:gs pos="100000">
                <a:schemeClr val="dk2">
                  <a:shade val="30000"/>
                  <a:satMod val="200000"/>
                </a:schemeClr>
              </a:gs>
            </a:gsLst>
          </a:gradFill>
        </p:spPr>
        <p:style>
          <a:lnRef idx="1">
            <a:schemeClr val="accent4"/>
          </a:lnRef>
          <a:fillRef idx="1003">
            <a:schemeClr val="dk2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</a:t>
            </a: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отчетов об исполнении </a:t>
            </a:r>
            <a:r>
              <a:rPr lang="ru-RU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бюджетов и их утверждение.</a:t>
            </a:r>
          </a:p>
          <a:p>
            <a:pPr algn="ctr"/>
            <a:r>
              <a:rPr lang="ru-RU" sz="1300" dirty="0" smtClean="0"/>
              <a:t>В </a:t>
            </a:r>
            <a:r>
              <a:rPr lang="ru-RU" sz="1300" dirty="0"/>
              <a:t>конце каждого финансового </a:t>
            </a:r>
            <a:r>
              <a:rPr lang="ru-RU" sz="1300" dirty="0" smtClean="0"/>
              <a:t>года издается </a:t>
            </a:r>
            <a:r>
              <a:rPr lang="ru-RU" sz="1300" dirty="0"/>
              <a:t>распоряжение о закрытии года и подготовке отчета об исполнении </a:t>
            </a:r>
            <a:r>
              <a:rPr lang="ru-RU" sz="1300" dirty="0" smtClean="0"/>
              <a:t>бюджета. </a:t>
            </a:r>
            <a:r>
              <a:rPr lang="ru-RU" sz="1300" dirty="0"/>
              <a:t>На основании данного распоряжения все получатели бюджетных средств готовят годовые отчеты по доходам и расходам. Главные распорядители бюджетных средств сводят и обобщают отчеты подведомственных бюджетных </a:t>
            </a:r>
            <a:r>
              <a:rPr lang="ru-RU" sz="1300" dirty="0" smtClean="0"/>
              <a:t>учреждений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77002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картинки о бюджете и бюджетном процессе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B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2420888"/>
            <a:ext cx="2420758" cy="1320326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r>
              <a:rPr lang="ru-RU" sz="32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3200" b="1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процесс</a:t>
            </a:r>
            <a:endParaRPr lang="ru-RU" sz="32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38609" y="450152"/>
            <a:ext cx="2045159" cy="1322664"/>
            <a:chOff x="119713" y="2670888"/>
            <a:chExt cx="1195271" cy="113700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9713" y="2670888"/>
              <a:ext cx="1080776" cy="94736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234208" y="2860527"/>
              <a:ext cx="1080776" cy="94736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Составление       проекта бюджета         на очередной год       и плановый       период</a:t>
              </a:r>
              <a:endParaRPr lang="ru-RU" sz="14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768101" y="5212247"/>
            <a:ext cx="1740003" cy="1457113"/>
            <a:chOff x="1442794" y="2448976"/>
            <a:chExt cx="1091491" cy="123648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8" name="Прямоугольник 7"/>
            <p:cNvSpPr/>
            <p:nvPr/>
          </p:nvSpPr>
          <p:spPr>
            <a:xfrm>
              <a:off x="1442794" y="2448976"/>
              <a:ext cx="1080776" cy="841877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1453509" y="2738099"/>
              <a:ext cx="1080776" cy="947363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Утверждение бюджета на </a:t>
              </a:r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очередной год и плановый период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79512" y="2221394"/>
            <a:ext cx="2108350" cy="1855680"/>
            <a:chOff x="1442794" y="2343490"/>
            <a:chExt cx="1296144" cy="114427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2" name="Прямоугольник 21"/>
            <p:cNvSpPr/>
            <p:nvPr/>
          </p:nvSpPr>
          <p:spPr>
            <a:xfrm>
              <a:off x="1442794" y="2343490"/>
              <a:ext cx="1080776" cy="947363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1658162" y="2540398"/>
              <a:ext cx="1080776" cy="947363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Рассмотрение проекта </a:t>
              </a: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бюджета                на </a:t>
              </a:r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очередной </a:t>
              </a: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год                          </a:t>
              </a:r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 </a:t>
              </a: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плановый                    </a:t>
              </a:r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период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649388" y="4914647"/>
            <a:ext cx="1955060" cy="1435687"/>
            <a:chOff x="1338646" y="2526336"/>
            <a:chExt cx="1184924" cy="121744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6" name="Прямоугольник 25"/>
            <p:cNvSpPr/>
            <p:nvPr/>
          </p:nvSpPr>
          <p:spPr>
            <a:xfrm>
              <a:off x="1442794" y="2526336"/>
              <a:ext cx="1080776" cy="1039770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1338646" y="2796417"/>
              <a:ext cx="1080776" cy="947363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Исполнение бюджета                                         в текущем                                                   году</a:t>
              </a:r>
              <a:endPara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125021" y="2682210"/>
            <a:ext cx="1911475" cy="1898919"/>
            <a:chOff x="1274898" y="2404912"/>
            <a:chExt cx="1343254" cy="126364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1" name="Прямоугольник 30"/>
            <p:cNvSpPr/>
            <p:nvPr/>
          </p:nvSpPr>
          <p:spPr>
            <a:xfrm>
              <a:off x="1442794" y="2404912"/>
              <a:ext cx="1175358" cy="928220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Прямоугольник 31"/>
            <p:cNvSpPr/>
            <p:nvPr/>
          </p:nvSpPr>
          <p:spPr>
            <a:xfrm>
              <a:off x="1274898" y="2577317"/>
              <a:ext cx="1128007" cy="1091241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Учет и формирование  отчетности текущего финансового года,  контроль </a:t>
              </a:r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за </a:t>
              </a: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исполнением бюджета </a:t>
              </a:r>
              <a:endPara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804248" y="479587"/>
            <a:ext cx="1927129" cy="1509253"/>
            <a:chOff x="1320175" y="2343490"/>
            <a:chExt cx="1203395" cy="89930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4" name="Прямоугольник 33"/>
            <p:cNvSpPr/>
            <p:nvPr/>
          </p:nvSpPr>
          <p:spPr>
            <a:xfrm>
              <a:off x="1442794" y="2343490"/>
              <a:ext cx="1080776" cy="813489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Прямоугольник 34"/>
            <p:cNvSpPr/>
            <p:nvPr/>
          </p:nvSpPr>
          <p:spPr>
            <a:xfrm>
              <a:off x="1320175" y="2517123"/>
              <a:ext cx="1080776" cy="725670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Публичные слушания годовой отчетности, его утверждение и обнародование</a:t>
              </a:r>
              <a:endPara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39552" y="4669666"/>
            <a:ext cx="1984501" cy="1423630"/>
            <a:chOff x="1418622" y="2343490"/>
            <a:chExt cx="1320316" cy="114427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7" name="Прямоугольник 36"/>
            <p:cNvSpPr/>
            <p:nvPr/>
          </p:nvSpPr>
          <p:spPr>
            <a:xfrm>
              <a:off x="1418622" y="2343490"/>
              <a:ext cx="1080776" cy="947363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Прямоугольник 37"/>
            <p:cNvSpPr/>
            <p:nvPr/>
          </p:nvSpPr>
          <p:spPr>
            <a:xfrm>
              <a:off x="1658162" y="2540398"/>
              <a:ext cx="1080776" cy="947363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Публичные слушания проекта </a:t>
              </a: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бюджета на </a:t>
              </a:r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очередной год и плановый период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203848" y="3789040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муниципальном уровне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639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7030A0"/>
            </a:gs>
            <a:gs pos="25000">
              <a:srgbClr val="FEE7F2"/>
            </a:gs>
            <a:gs pos="38000">
              <a:srgbClr val="F2CCD3"/>
            </a:gs>
            <a:gs pos="44000">
              <a:schemeClr val="accent2">
                <a:lumMod val="60000"/>
                <a:lumOff val="40000"/>
              </a:schemeClr>
            </a:gs>
            <a:gs pos="65000">
              <a:schemeClr val="accent2">
                <a:lumMod val="40000"/>
                <a:lumOff val="60000"/>
              </a:schemeClr>
            </a:gs>
            <a:gs pos="87000">
              <a:schemeClr val="accent3">
                <a:lumMod val="40000"/>
                <a:lumOff val="60000"/>
              </a:schemeClr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67128" cy="580926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граждан в бюджетном процессе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1"/>
            <a:ext cx="7933123" cy="43924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</p:pic>
      <p:sp>
        <p:nvSpPr>
          <p:cNvPr id="4" name="Овал 3"/>
          <p:cNvSpPr/>
          <p:nvPr/>
        </p:nvSpPr>
        <p:spPr>
          <a:xfrm>
            <a:off x="568805" y="908720"/>
            <a:ext cx="8322743" cy="136815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980728"/>
            <a:ext cx="74017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Каждый гражданин принимает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участие</a:t>
            </a:r>
          </a:p>
          <a:p>
            <a:pPr algn="ctr"/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в той или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иной степени в бюджетном процессе: как налогоплательщик, как участник публичных слушаний с возможностью влияния при рассмотрении и исполнении бюджета, а также как получатель социальных гарантий</a:t>
            </a:r>
            <a:endParaRPr lang="ru-RU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2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5C27A9"/>
            </a:gs>
            <a:gs pos="17999">
              <a:srgbClr val="FEE7F2"/>
            </a:gs>
            <a:gs pos="36000">
              <a:schemeClr val="accent2">
                <a:lumMod val="60000"/>
                <a:lumOff val="40000"/>
              </a:schemeClr>
            </a:gs>
            <a:gs pos="61000">
              <a:schemeClr val="accent2">
                <a:lumMod val="20000"/>
                <a:lumOff val="80000"/>
              </a:schemeClr>
            </a:gs>
            <a:gs pos="82001">
              <a:schemeClr val="accent3">
                <a:lumMod val="40000"/>
                <a:lumOff val="60000"/>
              </a:schemeClr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149479" cy="720080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направления, цели, задачи и приоритеты налоговой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бюджетной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политики на 2025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2027 гг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204864"/>
            <a:ext cx="8712968" cy="4278094"/>
          </a:xfrm>
          <a:prstGeom prst="rect">
            <a:avLst/>
          </a:prstGeom>
          <a:gradFill>
            <a:gsLst>
              <a:gs pos="7200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</a:p>
          <a:p>
            <a:pPr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Бюджетная политика, проводимая Администрацией Михайловского сельского поселения, ориентирована на эффективное, ответственное и прозрачное управление муниципальными финансами, что является базовым условием для устойчивого развития экономики Михайловского сельского поселения и социальной стабильности</a:t>
            </a:r>
            <a:endParaRPr lang="ru-RU" sz="2000" dirty="0" smtClean="0">
              <a:solidFill>
                <a:srgbClr val="47419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Бюджетная политика в сфере бюджетных расходов  направлена на решение социальных и экономических задач Михайловского сельского поселения.</a:t>
            </a:r>
            <a:endParaRPr lang="ru-RU" sz="2000" dirty="0" smtClean="0">
              <a:solidFill>
                <a:srgbClr val="47419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целях повышения эффективности мобилизации собственных доходов бюджета Михайловского сельского поселения реализованы мероприятия плана по повышению поступлений налоговых и неналоговых доходов, а также по сокращению недоимки в консолидированный бюджет Ростовской области.</a:t>
            </a:r>
            <a:endParaRPr lang="ru-RU" sz="2000" dirty="0" smtClean="0">
              <a:solidFill>
                <a:srgbClr val="47419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sz="2000" dirty="0" smtClean="0">
              <a:solidFill>
                <a:srgbClr val="47419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" name="Рисунок 5" descr="https://im3-tub-ru.yandex.net/i?id=33b0a84d76e8d0d705de3950fb8d27b9&amp;n=33&amp;h=190&amp;w=184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740"/>
            <a:ext cx="1224136" cy="68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структура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4"/>
          <a:stretch>
            <a:fillRect/>
          </a:stretch>
        </p:blipFill>
        <p:spPr bwMode="auto">
          <a:xfrm>
            <a:off x="8028384" y="476673"/>
            <a:ext cx="1115616" cy="96363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Рисунок 8" descr="https://im0-tub-ru.yandex.net/i?id=745380c679e47935f2e3acc7aacbab30&amp;n=33&amp;h=190&amp;w=268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741"/>
            <a:ext cx="1189097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Documents and Settings\Aminat\Мои документы\Мои рисунки\33.bmp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7403"/>
            <a:ext cx="1216025" cy="62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Documents and Settings\Aminat\Local Settings\Temporary Internet Files\Content.Word\юю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288"/>
            <a:ext cx="1112422" cy="140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im2-tub-ru.yandex.net/i?id=070e69dbc6b4a32d1eca5b282c84780e&amp;n=33&amp;h=190&amp;w=206">
            <a:hlinkClick r:id="rId9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624"/>
            <a:ext cx="1368152" cy="647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078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4288</TotalTime>
  <Words>2295</Words>
  <Application>Microsoft Office PowerPoint</Application>
  <PresentationFormat>Экран (4:3)</PresentationFormat>
  <Paragraphs>557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Что такое «Бюджет для граждан?»</vt:lpstr>
      <vt:lpstr>Презентация PowerPoint</vt:lpstr>
      <vt:lpstr>Азбука бюджета</vt:lpstr>
      <vt:lpstr>Презентация PowerPoint</vt:lpstr>
      <vt:lpstr>Презентация PowerPoint</vt:lpstr>
      <vt:lpstr>Бюджетный  процесс</vt:lpstr>
      <vt:lpstr>Участие граждан в бюджетном процессе</vt:lpstr>
      <vt:lpstr>  Основные направления, цели, задачи и приоритеты налоговой и бюджетной политики на 2025 год и плановый период 2026 и 2027 гг  </vt:lpstr>
      <vt:lpstr> Основные характеристики бюджета  на 2025 год  и на плановый период 2026-2027 годов, тыс. руб. </vt:lpstr>
      <vt:lpstr>  ДОХОДЫ БЮДЖЕТА  Михайловского сельского поселения на 2025 год и на плановый период 2026 и 2027 гг  </vt:lpstr>
      <vt:lpstr>Презентация PowerPoint</vt:lpstr>
      <vt:lpstr>Презентация PowerPoint</vt:lpstr>
      <vt:lpstr>Презентация PowerPoint</vt:lpstr>
      <vt:lpstr> Объем и структура доходов бюджета Михайловского сельского поселения на 2025 год </vt:lpstr>
      <vt:lpstr> Структура  расходов бюджета Михайловского сельского поселения, на 2025 год и на плановый период 2026-2027 годов (тыс. руб.) </vt:lpstr>
      <vt:lpstr>Общегосударственные расходы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Распределение бюджетных ассигнований   на муниципальные программы, (в тыс. руб.)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manager.EC</dc:creator>
  <cp:lastModifiedBy>manager.EC</cp:lastModifiedBy>
  <cp:revision>335</cp:revision>
  <cp:lastPrinted>2017-11-08T08:03:08Z</cp:lastPrinted>
  <dcterms:modified xsi:type="dcterms:W3CDTF">2025-01-21T10:19:07Z</dcterms:modified>
</cp:coreProperties>
</file>