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55" r:id="rId1"/>
  </p:sldMasterIdLst>
  <p:sldIdLst>
    <p:sldId id="309" r:id="rId2"/>
    <p:sldId id="305" r:id="rId3"/>
    <p:sldId id="306" r:id="rId4"/>
    <p:sldId id="313" r:id="rId5"/>
    <p:sldId id="258" r:id="rId6"/>
    <p:sldId id="259" r:id="rId7"/>
    <p:sldId id="260" r:id="rId8"/>
    <p:sldId id="261" r:id="rId9"/>
    <p:sldId id="308" r:id="rId10"/>
    <p:sldId id="312" r:id="rId11"/>
    <p:sldId id="310" r:id="rId12"/>
    <p:sldId id="311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3" autoAdjust="0"/>
    <p:restoredTop sz="94660" autoAdjust="0"/>
  </p:normalViewPr>
  <p:slideViewPr>
    <p:cSldViewPr snapToGrid="0">
      <p:cViewPr varScale="1">
        <p:scale>
          <a:sx n="106" d="100"/>
          <a:sy n="106" d="100"/>
        </p:scale>
        <p:origin x="-1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DCC513-F8CE-44A6-BC8A-E34CC599A52B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9A9D6-9D24-42AE-BA2E-020D072AD4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CBB0CB-5760-4664-8D09-61C692823A03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6425-600F-48C8-BD2D-A9BDF2C898F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4FA32D-02B6-4127-B039-B40EDF0D40DA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D856-7C2B-4563-815A-096A367760B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0E627-0029-40D2-ACBE-C6101990B6A6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D329-50F4-4497-BEB6-4F908600305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9BC6C-15CD-4F38-AD2C-5F585A87309A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443C-BF9B-4514-87DB-B2CBC0CF6C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03D7BC-9102-4A6D-A7CC-7CF010A21427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8FA3-328F-480F-964D-975BC159C38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79AE2-BC0F-4E8F-BE34-508AEED8659C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8643-B5E6-4AA4-A5BE-1E062AC6A8A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FD16E0-1C37-4D59-9EA1-A0B8FB9D9572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D3E4-2E33-40A9-8C4E-618DB60A68D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EDC5F4-F899-4156-BC7F-A446951B2E5A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BB0E-A307-4190-BF9F-D638A99A0C4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29C13-CE82-482F-B8B1-F93342CAB3A0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E0AC-2A43-4B33-BCFB-7304ECD9F51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36F20-5126-40B4-9AEF-971D8407CF3A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543489-6FF4-4B1F-8D4B-FFC786CD5178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7E27EB4-DCB2-400E-B7DC-3518D699B1E7}" type="datetimeFigureOut">
              <a:rPr lang="ru-RU" smtClean="0"/>
              <a:pPr>
                <a:defRPr/>
              </a:pPr>
              <a:t>16.07.2019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CF071A-8B28-4B44-B0E8-0A83A5B5FEA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ransition spd="slow">
    <p:comb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65484" y="1564106"/>
            <a:ext cx="8229600" cy="300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Михайловского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Тацинского </a:t>
            </a:r>
            <a:r>
              <a:rPr lang="ru-RU" sz="3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2019 года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4353" y="1935480"/>
            <a:ext cx="6768353" cy="425016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08847" y="1864659"/>
            <a:ext cx="7835153" cy="43837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9799609"/>
      </p:ext>
    </p:ext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072" y="332656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Культура, кинематография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611" y="1455314"/>
            <a:ext cx="6207617" cy="50548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по разделу «Культура, кинематография» за  1 полугодие 2019 года составили 2039,2 тыс. рублей.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Расходы по данному разделу за 1 полугодие  2019 года составили  1261,7 тыс. рублей или 42,9 % к годовому плану.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данному разделу учтены расходы по обеспечению деятельности подведомственного учреждения МБУ МСП «Михайловский СДК»</a:t>
            </a:r>
          </a:p>
          <a:p>
            <a:pPr marL="0" indent="0"/>
            <a:endParaRPr lang="ru-RU" dirty="0" smtClean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по разделу «Социальное обеспечение» за  1 полугодие 2019 год составили  64,0 тыс. рублей.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Расходы по данному разделу за 1 полугодие  2019 года составили  32,0 тыс. рублей или 50,0 % к годовому плану.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данному разделу учтены расходы на выплату государственной пенсии за выслугу лет муниципальным служащим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Физическая культура и 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по подразделу «Массовый спорт» на 2019 год составили 45,5 тыс. рублей.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Расходы по данному разделу за 1 полугодие  2019 года составили  15,7 тыс. рублей или 34,5 % к годовому плану.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данному разделу учтены расходы на организацию и проведение физкультурных и массовых мероприятий</a:t>
            </a:r>
          </a:p>
        </p:txBody>
      </p:sp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2800" dirty="0" smtClean="0"/>
              <a:t>Доход бюджета сельского поселения </a:t>
            </a:r>
            <a:br>
              <a:rPr lang="ru-RU" sz="2800" dirty="0" smtClean="0"/>
            </a:br>
            <a:r>
              <a:rPr lang="ru-RU" sz="2800" dirty="0" smtClean="0"/>
              <a:t>за 1-полугодие 2016 года</a:t>
            </a:r>
            <a:endParaRPr lang="ru-RU" sz="2800" dirty="0"/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57520408"/>
              </p:ext>
            </p:extLst>
          </p:nvPr>
        </p:nvGraphicFramePr>
        <p:xfrm>
          <a:off x="468313" y="1484313"/>
          <a:ext cx="8094662" cy="4329112"/>
        </p:xfrm>
        <a:graphic>
          <a:graphicData uri="http://schemas.openxmlformats.org/drawingml/2006/table">
            <a:tbl>
              <a:tblPr/>
              <a:tblGrid>
                <a:gridCol w="4175125"/>
                <a:gridCol w="1223962"/>
                <a:gridCol w="1296988"/>
                <a:gridCol w="1398587"/>
              </a:tblGrid>
              <a:tr h="957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на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(с учетом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изменений)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Исполнение за  1 полугодие 2019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Процент исполнения</a:t>
                      </a:r>
                    </a:p>
                  </a:txBody>
                  <a:tcPr marL="59670" marR="596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13072,0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3904,0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29,9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 них: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7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и неналоговые 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доходы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670" marR="5967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4291,8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903,9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21,1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 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8780,2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3000,1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34,2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субвенция бюджету поселения на осуществление первичного воинского учета на территориях, где отсутствуют военные комиссариаты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208,2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104,1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50,0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прочие субвенции бюджетам поселений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иные межбюджетные трансферты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2803,2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дотация на выравнивание бюджетной обеспеченности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5768,6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2895,8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50,2</a:t>
                      </a: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II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Расходы,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14201,0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4743,2</a:t>
                      </a:r>
                    </a:p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33,4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III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Дефицит (-), </a:t>
                      </a:r>
                      <a:r>
                        <a:rPr kumimoji="0" lang="ru-RU" alt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9670" marR="5967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-1129,0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-839.2</a:t>
                      </a: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3" marR="6857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344" name="Rectangle 1"/>
          <p:cNvSpPr>
            <a:spLocks noChangeArrowheads="1"/>
          </p:cNvSpPr>
          <p:nvPr/>
        </p:nvSpPr>
        <p:spPr bwMode="auto">
          <a:xfrm>
            <a:off x="4716463" y="1077913"/>
            <a:ext cx="5724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50850" algn="just"/>
            <a:r>
              <a:rPr lang="ru-RU" altLang="ru-RU" sz="1400">
                <a:ea typeface="Times New Roman" pitchFamily="18" charset="0"/>
              </a:rPr>
              <a:t>                                                              тыс. рублей                                     	</a:t>
            </a:r>
            <a:endParaRPr lang="ru-RU" altLang="ru-RU">
              <a:ea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100" dirty="0" smtClean="0"/>
              <a:t>Расходы бюджета сельского поселения </a:t>
            </a:r>
            <a:br>
              <a:rPr lang="ru-RU" sz="3100" dirty="0" smtClean="0"/>
            </a:br>
            <a:r>
              <a:rPr lang="ru-RU" sz="3100" dirty="0" smtClean="0"/>
              <a:t>за 1 полугодие 2019 года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1197735" y="2627290"/>
            <a:ext cx="5138671" cy="2807595"/>
          </a:xfrm>
        </p:spPr>
        <p:txBody>
          <a:bodyPr>
            <a:normAutofit/>
          </a:bodyPr>
          <a:lstStyle/>
          <a:p>
            <a:pPr marL="0" indent="0" algn="just">
              <a:buFont typeface="Wingdings 2" pitchFamily="18" charset="2"/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Общий объем расходов бюджета сельского поселения за 1 полугодие 2019  года составили 4743,2 тыс. рублей или 33,4 % к годовому плану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Общегосударственные вопросы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6652512" cy="493712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altLang="ru-RU" dirty="0" smtClean="0"/>
              <a:t>  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разделу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«Общегосударственные вопросы»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 2019 года составили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2076,4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при плане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5307,1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на 2019 год или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39,1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к годовому плану.</a:t>
            </a:r>
          </a:p>
          <a:p>
            <a:pPr algn="just" eaLnBrk="1" hangingPunct="1"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данному разделу учтены расходы по обеспечению деятельности Главы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сельского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поселения, аппарата Администрации сельского поселения, обеспечение деятельности органов финансового контроля, резервные фонды и другие общегосударственные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вопросы.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Национальная оборона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6652512" cy="493712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altLang="ru-RU" dirty="0" smtClean="0"/>
              <a:t>  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разделу «Национальная оборона» за 1 полугодие  2019 года составили 82,0 тыс. рублей при плане 208,2 тыс. рублей на 2019 год или 39,4 % к годовому плану.</a:t>
            </a:r>
          </a:p>
          <a:p>
            <a:pPr algn="just" eaLnBrk="1" hangingPunct="1"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Средства выделены субъектом Российской Федерации на осуществление полномочий по первичному воинскому учету, на территориях где отсутствуют военные комиссариаты.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8581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Национальная безопасность и правоохранительная деятельность</a:t>
            </a:r>
            <a:endParaRPr lang="ru-RU" sz="2800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785611" y="1554163"/>
            <a:ext cx="6542468" cy="4611687"/>
          </a:xfrm>
        </p:spPr>
        <p:txBody>
          <a:bodyPr>
            <a:normAutofit/>
          </a:bodyPr>
          <a:lstStyle/>
          <a:p>
            <a:pPr marL="0" indent="0" algn="just">
              <a:buFont typeface="Wingdings 2" pitchFamily="18" charset="2"/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Бюджетные ассигнования по данному разделу на 2019 год составили 81,5 тыс. рублей.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Расходы по данному разделу за 1 полугодие  2019 года составили 37,5 тыс. рублей или 46,0 % к годовому плану.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Бюджетные ассигнования были использованы  на: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согласно соглашений о передаче полномочий на содержание и организацию деятельности аварийно-спасательных служб, защиту населения и территории от чрезвычайных ситуаций природного и техногенного характера, гражданская оборона на территории поселения, обеспечение пожарной безопасности и другие вопросы в области национальной безопасности и правоохранительной деятельности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877" y="0"/>
            <a:ext cx="8686800" cy="5222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национальная экономика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927278" y="1239254"/>
            <a:ext cx="5962919" cy="4840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по данному разделу на 2019 год составили 178,7 тыс. рублей.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Расходы по данному разделу за 1 полугодие  2019 года составили 5,0 тыс. рублей или  2,8 % к годовому плану.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будут использованы  на:</a:t>
            </a: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проведение мероприятий по внесению изменений в документы территориального планирования.</a:t>
            </a: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проведение мероприятий по внесению изменений в документы градостроительного зонирования.</a:t>
            </a: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постановку объектов на кадастровый учет.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Жилищно-коммунальное хозяйство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504" y="2172622"/>
            <a:ext cx="6347714" cy="42788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по данному разделу на   2019 года составили  5370,8 тыс. рублей.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Расходы по данному разделу за 1 полугодие  2019 года составили  1226,9 тыс. рублей или  22,8 % к годовому плану.</a:t>
            </a: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были использованы  на:</a:t>
            </a:r>
          </a:p>
          <a:p>
            <a:pPr marL="0" indent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на капитальный ремонт </a:t>
            </a:r>
            <a:r>
              <a:rPr lang="ru-RU" sz="2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многоквртирных</a:t>
            </a:r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домо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4,0 тыс. рублей; </a:t>
            </a:r>
          </a:p>
          <a:p>
            <a:pPr marL="0" indent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 гражданам на приобретение жилья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124,1 тыс. руб.</a:t>
            </a:r>
          </a:p>
          <a:p>
            <a:pPr marL="0" indent="0"/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 1098,8 тыс. рублей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 marL="0" indent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содержание уличного освещения в сельском поселении в объеме – 586,6 тыс. рублей;</a:t>
            </a:r>
          </a:p>
          <a:p>
            <a:pPr marL="0" indent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-озеленение -  0,0 тыс. рублей; (расходы запланированы на 3-4 квартал)</a:t>
            </a:r>
          </a:p>
          <a:p>
            <a:pPr marL="0" indent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прочие мероприятия по содержанию территории поселения – 309,4 тыс. рублей.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(обрезка деревьев,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обкос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территории  поселения, выплата заработной платы рабочим по благоустройству, приобретение расходных материалов (краска, известь, пакеты для мусора 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, ремонт памятников, ограждение свалки, вывоз мусора)</a:t>
            </a:r>
          </a:p>
          <a:p>
            <a:pPr marL="0" indent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-мероприятия по содержанию мест захоронения – 202,8 тыс. рублей.</a:t>
            </a:r>
          </a:p>
          <a:p>
            <a:pPr marL="0" indent="0">
              <a:buFontTx/>
              <a:buChar char="-"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072" y="332656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611" y="1455314"/>
            <a:ext cx="6207617" cy="50548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по разделу «Образование» за  1 полугодие 2019 года составили 6,0 тыс. рублей.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Расходы по данному разделу за 1 полугодие  2019 года составили  6,0 тыс. рублей или 100,0 % к годовому плану.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данному разделу учтены расходы по профессиональной подготовке, переподготовке и повышению квалификации</a:t>
            </a:r>
          </a:p>
          <a:p>
            <a:pPr marL="0" indent="0"/>
            <a:endParaRPr lang="ru-RU" dirty="0" smtClean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</TotalTime>
  <Words>823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   Исполнение бюджета Михайловского сельского поселения Тацинского района за 1 полугодие 2019 года </vt:lpstr>
      <vt:lpstr>Доход бюджета сельского поселения  за 1-полугодие 2016 года</vt:lpstr>
      <vt:lpstr>Расходы бюджета сельского поселения  за 1 полугодие 2019 года </vt:lpstr>
      <vt:lpstr>Общегосударственные вопросы </vt:lpstr>
      <vt:lpstr>Национальная оборона </vt:lpstr>
      <vt:lpstr>Национальная безопасность и правоохранительная деятельность</vt:lpstr>
      <vt:lpstr> национальная экономика</vt:lpstr>
      <vt:lpstr>Жилищно-коммунальное хозяйство</vt:lpstr>
      <vt:lpstr>Образование</vt:lpstr>
      <vt:lpstr>Культура, кинематография</vt:lpstr>
      <vt:lpstr>Социальное обеспечение</vt:lpstr>
      <vt:lpstr>Физическая культура и спорт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михайловского сельского поселения тацинского района за 1 полугодие 2016 года</dc:title>
  <dc:creator>ADMIN</dc:creator>
  <cp:lastModifiedBy>manager.EC</cp:lastModifiedBy>
  <cp:revision>27</cp:revision>
  <dcterms:modified xsi:type="dcterms:W3CDTF">2019-07-16T07:38:27Z</dcterms:modified>
</cp:coreProperties>
</file>